
<file path=[Content_Types].xml><?xml version="1.0" encoding="utf-8"?>
<Types xmlns="http://schemas.openxmlformats.org/package/2006/content-types">
  <Default Extension="glb" ContentType="model/gltf.binary"/>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sldIdLst>
    <p:sldId id="355" r:id="rId2"/>
    <p:sldId id="567" r:id="rId3"/>
    <p:sldId id="568" r:id="rId4"/>
    <p:sldId id="569" r:id="rId5"/>
    <p:sldId id="671" r:id="rId6"/>
    <p:sldId id="670" r:id="rId7"/>
    <p:sldId id="669" r:id="rId8"/>
    <p:sldId id="672" r:id="rId9"/>
    <p:sldId id="673" r:id="rId10"/>
    <p:sldId id="675" r:id="rId11"/>
    <p:sldId id="674" r:id="rId12"/>
    <p:sldId id="676" r:id="rId13"/>
    <p:sldId id="677" r:id="rId14"/>
    <p:sldId id="678" r:id="rId15"/>
    <p:sldId id="680" r:id="rId16"/>
    <p:sldId id="683" r:id="rId17"/>
    <p:sldId id="785" r:id="rId18"/>
    <p:sldId id="690" r:id="rId19"/>
    <p:sldId id="691" r:id="rId20"/>
    <p:sldId id="692" r:id="rId21"/>
    <p:sldId id="693" r:id="rId22"/>
    <p:sldId id="698" r:id="rId23"/>
    <p:sldId id="787" r:id="rId24"/>
    <p:sldId id="788" r:id="rId25"/>
    <p:sldId id="699" r:id="rId26"/>
    <p:sldId id="700" r:id="rId27"/>
    <p:sldId id="701" r:id="rId28"/>
    <p:sldId id="703" r:id="rId29"/>
    <p:sldId id="712" r:id="rId30"/>
    <p:sldId id="713" r:id="rId31"/>
    <p:sldId id="715" r:id="rId32"/>
    <p:sldId id="716" r:id="rId33"/>
    <p:sldId id="718" r:id="rId34"/>
    <p:sldId id="789" r:id="rId35"/>
    <p:sldId id="717" r:id="rId36"/>
    <p:sldId id="719" r:id="rId3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60" autoAdjust="0"/>
    <p:restoredTop sz="48755" autoAdjust="0"/>
  </p:normalViewPr>
  <p:slideViewPr>
    <p:cSldViewPr snapToGrid="0" snapToObjects="1">
      <p:cViewPr varScale="1">
        <p:scale>
          <a:sx n="46" d="100"/>
          <a:sy n="46" d="100"/>
        </p:scale>
        <p:origin x="708" y="36"/>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2DC94A-F46E-4809-A556-37C0BBA51067}" type="doc">
      <dgm:prSet loTypeId="urn:microsoft.com/office/officeart/2008/layout/RadialCluster" loCatId="cycle" qsTypeId="urn:microsoft.com/office/officeart/2005/8/quickstyle/3d3" qsCatId="3D" csTypeId="urn:microsoft.com/office/officeart/2005/8/colors/accent1_2" csCatId="accent1" phldr="1"/>
      <dgm:spPr/>
      <dgm:t>
        <a:bodyPr/>
        <a:lstStyle/>
        <a:p>
          <a:endParaRPr lang="en-GB"/>
        </a:p>
      </dgm:t>
    </dgm:pt>
    <dgm:pt modelId="{D43B8C40-B09F-496C-A11E-9AB196DE8852}">
      <dgm:prSet phldrT="[Text]" custT="1"/>
      <dgm:spPr/>
      <dgm:t>
        <a:bodyPr/>
        <a:lstStyle/>
        <a:p>
          <a:r>
            <a:rPr lang="mk-MK" sz="2000" dirty="0"/>
            <a:t>Обвинителство</a:t>
          </a:r>
          <a:endParaRPr lang="en-GB" sz="2000" dirty="0"/>
        </a:p>
      </dgm:t>
    </dgm:pt>
    <dgm:pt modelId="{DFF318B4-6623-4B79-8021-B55DDC5F5913}" type="parTrans" cxnId="{C0C7F667-BCAF-4C4C-BBD1-69861C3A6D6B}">
      <dgm:prSet/>
      <dgm:spPr/>
      <dgm:t>
        <a:bodyPr/>
        <a:lstStyle/>
        <a:p>
          <a:endParaRPr lang="en-GB"/>
        </a:p>
      </dgm:t>
    </dgm:pt>
    <dgm:pt modelId="{83AE1716-A533-4BAD-90D0-041F7CD5EEA4}" type="sibTrans" cxnId="{C0C7F667-BCAF-4C4C-BBD1-69861C3A6D6B}">
      <dgm:prSet/>
      <dgm:spPr/>
      <dgm:t>
        <a:bodyPr/>
        <a:lstStyle/>
        <a:p>
          <a:endParaRPr lang="en-GB"/>
        </a:p>
      </dgm:t>
    </dgm:pt>
    <dgm:pt modelId="{9CF39C4A-30CA-42B0-8F51-75EF260277FC}">
      <dgm:prSet phldrT="[Text]" custT="1"/>
      <dgm:spPr/>
      <dgm:t>
        <a:bodyPr/>
        <a:lstStyle/>
        <a:p>
          <a:r>
            <a:rPr lang="mk-MK" sz="2400" dirty="0"/>
            <a:t>Полиција</a:t>
          </a:r>
          <a:r>
            <a:rPr lang="en-US" sz="2400" dirty="0"/>
            <a:t>/</a:t>
          </a:r>
          <a:r>
            <a:rPr lang="mk-MK" sz="2400" dirty="0"/>
            <a:t>ОСЗ</a:t>
          </a:r>
          <a:endParaRPr lang="en-GB" sz="2400" dirty="0"/>
        </a:p>
      </dgm:t>
    </dgm:pt>
    <dgm:pt modelId="{395D9510-08EA-432D-9A00-9294E0BDBA2B}" type="parTrans" cxnId="{C1B80BB4-F9BB-4D8B-826E-9C22386A69BD}">
      <dgm:prSet/>
      <dgm:spPr/>
      <dgm:t>
        <a:bodyPr/>
        <a:lstStyle/>
        <a:p>
          <a:endParaRPr lang="en-GB"/>
        </a:p>
      </dgm:t>
    </dgm:pt>
    <dgm:pt modelId="{DB59FA91-CE6B-4BFC-93A0-B654BED5A30B}" type="sibTrans" cxnId="{C1B80BB4-F9BB-4D8B-826E-9C22386A69BD}">
      <dgm:prSet/>
      <dgm:spPr/>
      <dgm:t>
        <a:bodyPr/>
        <a:lstStyle/>
        <a:p>
          <a:endParaRPr lang="en-GB"/>
        </a:p>
      </dgm:t>
    </dgm:pt>
    <dgm:pt modelId="{9FFE1DC2-7997-45EF-B054-D9C101A58696}">
      <dgm:prSet phldrT="[Text]" custT="1"/>
      <dgm:spPr/>
      <dgm:t>
        <a:bodyPr/>
        <a:lstStyle/>
        <a:p>
          <a:r>
            <a:rPr lang="mk-MK" sz="2400" dirty="0"/>
            <a:t>Суд</a:t>
          </a:r>
          <a:endParaRPr lang="en-GB" sz="2400" dirty="0"/>
        </a:p>
      </dgm:t>
    </dgm:pt>
    <dgm:pt modelId="{A66FDFC0-6D16-4DD6-98C8-29F8AEF8F4CA}" type="parTrans" cxnId="{04192292-C89F-4D48-8DD7-FB01C4BE1EB4}">
      <dgm:prSet/>
      <dgm:spPr/>
      <dgm:t>
        <a:bodyPr/>
        <a:lstStyle/>
        <a:p>
          <a:endParaRPr lang="en-GB"/>
        </a:p>
      </dgm:t>
    </dgm:pt>
    <dgm:pt modelId="{8C87C095-02EA-42BE-9394-5DF2692F7F21}" type="sibTrans" cxnId="{04192292-C89F-4D48-8DD7-FB01C4BE1EB4}">
      <dgm:prSet/>
      <dgm:spPr/>
      <dgm:t>
        <a:bodyPr/>
        <a:lstStyle/>
        <a:p>
          <a:endParaRPr lang="en-GB"/>
        </a:p>
      </dgm:t>
    </dgm:pt>
    <dgm:pt modelId="{3252F450-8240-4917-B119-144A08BE229A}">
      <dgm:prSet phldrT="[Text]" custT="1"/>
      <dgm:spPr/>
      <dgm:t>
        <a:bodyPr/>
        <a:lstStyle/>
        <a:p>
          <a:r>
            <a:rPr lang="mk-MK" sz="1600" dirty="0"/>
            <a:t>Истражен судија</a:t>
          </a:r>
          <a:endParaRPr lang="en-GB" sz="1600" dirty="0"/>
        </a:p>
      </dgm:t>
    </dgm:pt>
    <dgm:pt modelId="{1A2AEAF1-B9D2-424A-8D47-9B457536792F}" type="parTrans" cxnId="{7624529B-E6C5-438C-89CD-2810B3EF84E3}">
      <dgm:prSet/>
      <dgm:spPr/>
      <dgm:t>
        <a:bodyPr/>
        <a:lstStyle/>
        <a:p>
          <a:endParaRPr lang="en-GB"/>
        </a:p>
      </dgm:t>
    </dgm:pt>
    <dgm:pt modelId="{A3273DCF-25D8-40EE-9F00-79853BAB7E64}" type="sibTrans" cxnId="{7624529B-E6C5-438C-89CD-2810B3EF84E3}">
      <dgm:prSet/>
      <dgm:spPr/>
      <dgm:t>
        <a:bodyPr/>
        <a:lstStyle/>
        <a:p>
          <a:endParaRPr lang="en-GB"/>
        </a:p>
      </dgm:t>
    </dgm:pt>
    <dgm:pt modelId="{B1ED9FE3-0FDE-490A-95F0-24B8C8680FB0}" type="pres">
      <dgm:prSet presAssocID="{BC2DC94A-F46E-4809-A556-37C0BBA51067}" presName="Name0" presStyleCnt="0">
        <dgm:presLayoutVars>
          <dgm:chMax val="1"/>
          <dgm:chPref val="1"/>
          <dgm:dir/>
          <dgm:animOne val="branch"/>
          <dgm:animLvl val="lvl"/>
        </dgm:presLayoutVars>
      </dgm:prSet>
      <dgm:spPr/>
    </dgm:pt>
    <dgm:pt modelId="{2AC7FB11-42FD-4827-AB09-EA1A48F64086}" type="pres">
      <dgm:prSet presAssocID="{D43B8C40-B09F-496C-A11E-9AB196DE8852}" presName="singleCycle" presStyleCnt="0"/>
      <dgm:spPr/>
    </dgm:pt>
    <dgm:pt modelId="{8E69E85C-938C-4ED1-9ABD-8A0A2496C4D9}" type="pres">
      <dgm:prSet presAssocID="{D43B8C40-B09F-496C-A11E-9AB196DE8852}" presName="singleCenter" presStyleLbl="node1" presStyleIdx="0" presStyleCnt="4" custScaleX="130570">
        <dgm:presLayoutVars>
          <dgm:chMax val="7"/>
          <dgm:chPref val="7"/>
        </dgm:presLayoutVars>
      </dgm:prSet>
      <dgm:spPr/>
    </dgm:pt>
    <dgm:pt modelId="{D12E1021-53A6-485E-9233-4EDE67BEC917}" type="pres">
      <dgm:prSet presAssocID="{395D9510-08EA-432D-9A00-9294E0BDBA2B}" presName="Name56" presStyleLbl="parChTrans1D2" presStyleIdx="0" presStyleCnt="3"/>
      <dgm:spPr/>
    </dgm:pt>
    <dgm:pt modelId="{5D1F438F-1B8F-4D2A-A343-2D8B40A9494D}" type="pres">
      <dgm:prSet presAssocID="{9CF39C4A-30CA-42B0-8F51-75EF260277FC}" presName="text0" presStyleLbl="node1" presStyleIdx="1" presStyleCnt="4" custScaleX="148818">
        <dgm:presLayoutVars>
          <dgm:bulletEnabled val="1"/>
        </dgm:presLayoutVars>
      </dgm:prSet>
      <dgm:spPr/>
    </dgm:pt>
    <dgm:pt modelId="{3778DF30-23E2-4C7D-A959-3BE0EC75CBBD}" type="pres">
      <dgm:prSet presAssocID="{A66FDFC0-6D16-4DD6-98C8-29F8AEF8F4CA}" presName="Name56" presStyleLbl="parChTrans1D2" presStyleIdx="1" presStyleCnt="3"/>
      <dgm:spPr/>
    </dgm:pt>
    <dgm:pt modelId="{6963355E-90FB-4F2F-8A04-33DF3325C0FF}" type="pres">
      <dgm:prSet presAssocID="{9FFE1DC2-7997-45EF-B054-D9C101A58696}" presName="text0" presStyleLbl="node1" presStyleIdx="2" presStyleCnt="4">
        <dgm:presLayoutVars>
          <dgm:bulletEnabled val="1"/>
        </dgm:presLayoutVars>
      </dgm:prSet>
      <dgm:spPr/>
    </dgm:pt>
    <dgm:pt modelId="{F950A281-5A65-4A2C-946C-1B2B20A221D8}" type="pres">
      <dgm:prSet presAssocID="{1A2AEAF1-B9D2-424A-8D47-9B457536792F}" presName="Name56" presStyleLbl="parChTrans1D2" presStyleIdx="2" presStyleCnt="3"/>
      <dgm:spPr/>
    </dgm:pt>
    <dgm:pt modelId="{DD254159-A8A1-4609-AFBB-38BCC8794B5D}" type="pres">
      <dgm:prSet presAssocID="{3252F450-8240-4917-B119-144A08BE229A}" presName="text0" presStyleLbl="node1" presStyleIdx="3" presStyleCnt="4">
        <dgm:presLayoutVars>
          <dgm:bulletEnabled val="1"/>
        </dgm:presLayoutVars>
      </dgm:prSet>
      <dgm:spPr/>
    </dgm:pt>
  </dgm:ptLst>
  <dgm:cxnLst>
    <dgm:cxn modelId="{7093F91C-F25A-4713-9450-D289C85C689F}" type="presOf" srcId="{D43B8C40-B09F-496C-A11E-9AB196DE8852}" destId="{8E69E85C-938C-4ED1-9ABD-8A0A2496C4D9}" srcOrd="0" destOrd="0" presId="urn:microsoft.com/office/officeart/2008/layout/RadialCluster"/>
    <dgm:cxn modelId="{046FE429-3AF9-438D-B236-1C9F2842FA52}" type="presOf" srcId="{3252F450-8240-4917-B119-144A08BE229A}" destId="{DD254159-A8A1-4609-AFBB-38BCC8794B5D}" srcOrd="0" destOrd="0" presId="urn:microsoft.com/office/officeart/2008/layout/RadialCluster"/>
    <dgm:cxn modelId="{C0C7F667-BCAF-4C4C-BBD1-69861C3A6D6B}" srcId="{BC2DC94A-F46E-4809-A556-37C0BBA51067}" destId="{D43B8C40-B09F-496C-A11E-9AB196DE8852}" srcOrd="0" destOrd="0" parTransId="{DFF318B4-6623-4B79-8021-B55DDC5F5913}" sibTransId="{83AE1716-A533-4BAD-90D0-041F7CD5EEA4}"/>
    <dgm:cxn modelId="{6E0ED378-CCD5-46CD-9201-E4F681A017BC}" type="presOf" srcId="{9FFE1DC2-7997-45EF-B054-D9C101A58696}" destId="{6963355E-90FB-4F2F-8A04-33DF3325C0FF}" srcOrd="0" destOrd="0" presId="urn:microsoft.com/office/officeart/2008/layout/RadialCluster"/>
    <dgm:cxn modelId="{632DD17B-FF0E-4ACC-9442-2AC4AD8C48A7}" type="presOf" srcId="{A66FDFC0-6D16-4DD6-98C8-29F8AEF8F4CA}" destId="{3778DF30-23E2-4C7D-A959-3BE0EC75CBBD}" srcOrd="0" destOrd="0" presId="urn:microsoft.com/office/officeart/2008/layout/RadialCluster"/>
    <dgm:cxn modelId="{04192292-C89F-4D48-8DD7-FB01C4BE1EB4}" srcId="{D43B8C40-B09F-496C-A11E-9AB196DE8852}" destId="{9FFE1DC2-7997-45EF-B054-D9C101A58696}" srcOrd="1" destOrd="0" parTransId="{A66FDFC0-6D16-4DD6-98C8-29F8AEF8F4CA}" sibTransId="{8C87C095-02EA-42BE-9394-5DF2692F7F21}"/>
    <dgm:cxn modelId="{7624529B-E6C5-438C-89CD-2810B3EF84E3}" srcId="{D43B8C40-B09F-496C-A11E-9AB196DE8852}" destId="{3252F450-8240-4917-B119-144A08BE229A}" srcOrd="2" destOrd="0" parTransId="{1A2AEAF1-B9D2-424A-8D47-9B457536792F}" sibTransId="{A3273DCF-25D8-40EE-9F00-79853BAB7E64}"/>
    <dgm:cxn modelId="{C1B80BB4-F9BB-4D8B-826E-9C22386A69BD}" srcId="{D43B8C40-B09F-496C-A11E-9AB196DE8852}" destId="{9CF39C4A-30CA-42B0-8F51-75EF260277FC}" srcOrd="0" destOrd="0" parTransId="{395D9510-08EA-432D-9A00-9294E0BDBA2B}" sibTransId="{DB59FA91-CE6B-4BFC-93A0-B654BED5A30B}"/>
    <dgm:cxn modelId="{0B3C9FB8-EF2B-483E-A55C-373BD058998C}" type="presOf" srcId="{BC2DC94A-F46E-4809-A556-37C0BBA51067}" destId="{B1ED9FE3-0FDE-490A-95F0-24B8C8680FB0}" srcOrd="0" destOrd="0" presId="urn:microsoft.com/office/officeart/2008/layout/RadialCluster"/>
    <dgm:cxn modelId="{E67C86BE-7ADC-461D-AE53-B0F1B8853306}" type="presOf" srcId="{9CF39C4A-30CA-42B0-8F51-75EF260277FC}" destId="{5D1F438F-1B8F-4D2A-A343-2D8B40A9494D}" srcOrd="0" destOrd="0" presId="urn:microsoft.com/office/officeart/2008/layout/RadialCluster"/>
    <dgm:cxn modelId="{9BBF65CB-8998-4CBF-8F1B-891ABDBF50D0}" type="presOf" srcId="{395D9510-08EA-432D-9A00-9294E0BDBA2B}" destId="{D12E1021-53A6-485E-9233-4EDE67BEC917}" srcOrd="0" destOrd="0" presId="urn:microsoft.com/office/officeart/2008/layout/RadialCluster"/>
    <dgm:cxn modelId="{A686AECC-8786-4472-9AD8-2139E086FA02}" type="presOf" srcId="{1A2AEAF1-B9D2-424A-8D47-9B457536792F}" destId="{F950A281-5A65-4A2C-946C-1B2B20A221D8}" srcOrd="0" destOrd="0" presId="urn:microsoft.com/office/officeart/2008/layout/RadialCluster"/>
    <dgm:cxn modelId="{31748BB1-8708-47FA-A645-17A091426605}" type="presParOf" srcId="{B1ED9FE3-0FDE-490A-95F0-24B8C8680FB0}" destId="{2AC7FB11-42FD-4827-AB09-EA1A48F64086}" srcOrd="0" destOrd="0" presId="urn:microsoft.com/office/officeart/2008/layout/RadialCluster"/>
    <dgm:cxn modelId="{72B74CF8-6F50-4941-B13D-654AED60B684}" type="presParOf" srcId="{2AC7FB11-42FD-4827-AB09-EA1A48F64086}" destId="{8E69E85C-938C-4ED1-9ABD-8A0A2496C4D9}" srcOrd="0" destOrd="0" presId="urn:microsoft.com/office/officeart/2008/layout/RadialCluster"/>
    <dgm:cxn modelId="{68C67879-7295-4E0C-84FB-524FCB6D5773}" type="presParOf" srcId="{2AC7FB11-42FD-4827-AB09-EA1A48F64086}" destId="{D12E1021-53A6-485E-9233-4EDE67BEC917}" srcOrd="1" destOrd="0" presId="urn:microsoft.com/office/officeart/2008/layout/RadialCluster"/>
    <dgm:cxn modelId="{95C4EA79-64BF-4B53-BE1D-009496AB48A6}" type="presParOf" srcId="{2AC7FB11-42FD-4827-AB09-EA1A48F64086}" destId="{5D1F438F-1B8F-4D2A-A343-2D8B40A9494D}" srcOrd="2" destOrd="0" presId="urn:microsoft.com/office/officeart/2008/layout/RadialCluster"/>
    <dgm:cxn modelId="{B66EF75B-1464-4875-828D-7B5C4035A201}" type="presParOf" srcId="{2AC7FB11-42FD-4827-AB09-EA1A48F64086}" destId="{3778DF30-23E2-4C7D-A959-3BE0EC75CBBD}" srcOrd="3" destOrd="0" presId="urn:microsoft.com/office/officeart/2008/layout/RadialCluster"/>
    <dgm:cxn modelId="{EFED9834-C940-42D7-BC2B-91AC53921B2C}" type="presParOf" srcId="{2AC7FB11-42FD-4827-AB09-EA1A48F64086}" destId="{6963355E-90FB-4F2F-8A04-33DF3325C0FF}" srcOrd="4" destOrd="0" presId="urn:microsoft.com/office/officeart/2008/layout/RadialCluster"/>
    <dgm:cxn modelId="{FFD364FA-5031-4E16-9889-02636AD40446}" type="presParOf" srcId="{2AC7FB11-42FD-4827-AB09-EA1A48F64086}" destId="{F950A281-5A65-4A2C-946C-1B2B20A221D8}" srcOrd="5" destOrd="0" presId="urn:microsoft.com/office/officeart/2008/layout/RadialCluster"/>
    <dgm:cxn modelId="{8F86025F-089A-4CA7-9B3B-9BA9CDAFE632}" type="presParOf" srcId="{2AC7FB11-42FD-4827-AB09-EA1A48F64086}" destId="{DD254159-A8A1-4609-AFBB-38BCC8794B5D}" srcOrd="6" destOrd="0" presId="urn:microsoft.com/office/officeart/2008/layout/RadialCluster"/>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A60466-050F-4FAB-81C9-333DBBDA5025}" type="doc">
      <dgm:prSet loTypeId="urn:microsoft.com/office/officeart/2005/8/layout/vProcess5" loCatId="process" qsTypeId="urn:microsoft.com/office/officeart/2005/8/quickstyle/3d3" qsCatId="3D" csTypeId="urn:microsoft.com/office/officeart/2005/8/colors/accent1_2" csCatId="accent1" phldr="1"/>
      <dgm:spPr/>
      <dgm:t>
        <a:bodyPr/>
        <a:lstStyle/>
        <a:p>
          <a:endParaRPr lang="en-GB"/>
        </a:p>
      </dgm:t>
    </dgm:pt>
    <dgm:pt modelId="{7A452A7C-B6BC-4B77-9442-DD3FF081B7B6}">
      <dgm:prSet phldrT="[Text]"/>
      <dgm:spPr/>
      <dgm:t>
        <a:bodyPr/>
        <a:lstStyle/>
        <a:p>
          <a:r>
            <a:rPr lang="mk-MK" b="1" dirty="0">
              <a:cs typeface="Arial" panose="020B0604020202020204" pitchFamily="34" charset="0"/>
            </a:rPr>
            <a:t>Прв чекор</a:t>
          </a:r>
          <a:r>
            <a:rPr lang="en-GB" i="1" dirty="0">
              <a:cs typeface="Arial" panose="020B0604020202020204" pitchFamily="34" charset="0"/>
            </a:rPr>
            <a:t>: </a:t>
          </a:r>
          <a:r>
            <a:rPr lang="mk-MK" i="1" dirty="0">
              <a:cs typeface="Arial" panose="020B0604020202020204" pitchFamily="34" charset="0"/>
            </a:rPr>
            <a:t>Меѓународниот елемент е признаен </a:t>
          </a:r>
          <a:r>
            <a:rPr lang="en-GB" i="1" dirty="0">
              <a:cs typeface="Arial" panose="020B0604020202020204" pitchFamily="34" charset="0"/>
            </a:rPr>
            <a:t> </a:t>
          </a:r>
          <a:endParaRPr lang="en-GB" dirty="0"/>
        </a:p>
      </dgm:t>
    </dgm:pt>
    <dgm:pt modelId="{C35F6F9B-CEE8-4F6E-9B73-59011540D1B5}" type="parTrans" cxnId="{D167D995-3DCE-4A2E-926F-7EB79E16C602}">
      <dgm:prSet/>
      <dgm:spPr/>
      <dgm:t>
        <a:bodyPr/>
        <a:lstStyle/>
        <a:p>
          <a:endParaRPr lang="en-GB"/>
        </a:p>
      </dgm:t>
    </dgm:pt>
    <dgm:pt modelId="{CCF26C20-3D67-4A0F-A86B-F7ECF91E0B57}" type="sibTrans" cxnId="{D167D995-3DCE-4A2E-926F-7EB79E16C602}">
      <dgm:prSet/>
      <dgm:spPr/>
      <dgm:t>
        <a:bodyPr/>
        <a:lstStyle/>
        <a:p>
          <a:endParaRPr lang="en-GB"/>
        </a:p>
      </dgm:t>
    </dgm:pt>
    <dgm:pt modelId="{D2C43026-6EBC-40E9-8051-6F477BFA81E0}">
      <dgm:prSet phldrT="[Text]"/>
      <dgm:spPr/>
      <dgm:t>
        <a:bodyPr/>
        <a:lstStyle/>
        <a:p>
          <a:r>
            <a:rPr lang="mk-MK" b="1" dirty="0">
              <a:cs typeface="Arial" panose="020B0604020202020204" pitchFamily="34" charset="0"/>
            </a:rPr>
            <a:t>Втор чекор</a:t>
          </a:r>
          <a:r>
            <a:rPr lang="en-GB" i="1" dirty="0">
              <a:cs typeface="Arial" panose="020B0604020202020204" pitchFamily="34" charset="0"/>
            </a:rPr>
            <a:t>: </a:t>
          </a:r>
          <a:r>
            <a:rPr lang="mk-MK" i="1" dirty="0">
              <a:cs typeface="Arial" panose="020B0604020202020204" pitchFamily="34" charset="0"/>
            </a:rPr>
            <a:t>Локален надлежен орган утврдува која збирка факти треба да се разјасни или кои докази треба да се обезбедат</a:t>
          </a:r>
          <a:endParaRPr lang="en-GB" dirty="0"/>
        </a:p>
      </dgm:t>
    </dgm:pt>
    <dgm:pt modelId="{8A83E9BE-7D26-42C3-A7D7-80062A26D9CB}" type="parTrans" cxnId="{B6C8DED4-5745-42CD-8C5F-F492B04A876E}">
      <dgm:prSet/>
      <dgm:spPr/>
      <dgm:t>
        <a:bodyPr/>
        <a:lstStyle/>
        <a:p>
          <a:endParaRPr lang="en-GB"/>
        </a:p>
      </dgm:t>
    </dgm:pt>
    <dgm:pt modelId="{6251F902-B282-4E45-A2C3-054B87D1F06C}" type="sibTrans" cxnId="{B6C8DED4-5745-42CD-8C5F-F492B04A876E}">
      <dgm:prSet/>
      <dgm:spPr/>
      <dgm:t>
        <a:bodyPr/>
        <a:lstStyle/>
        <a:p>
          <a:endParaRPr lang="en-GB"/>
        </a:p>
      </dgm:t>
    </dgm:pt>
    <dgm:pt modelId="{03E8CFDF-6B2F-4591-AC43-5F25F37959DB}">
      <dgm:prSet phldrT="[Text]"/>
      <dgm:spPr/>
      <dgm:t>
        <a:bodyPr/>
        <a:lstStyle/>
        <a:p>
          <a:r>
            <a:rPr lang="mk-MK" b="1" dirty="0">
              <a:cs typeface="Arial" panose="020B0604020202020204" pitchFamily="34" charset="0"/>
            </a:rPr>
            <a:t>Трет чекор</a:t>
          </a:r>
          <a:r>
            <a:rPr lang="en-GB" i="1" dirty="0">
              <a:cs typeface="Arial" panose="020B0604020202020204" pitchFamily="34" charset="0"/>
            </a:rPr>
            <a:t>: </a:t>
          </a:r>
          <a:r>
            <a:rPr lang="mk-MK" i="1" dirty="0">
              <a:cs typeface="Arial" panose="020B0604020202020204" pitchFamily="34" charset="0"/>
            </a:rPr>
            <a:t>Локалниот орган одлучува кое ниво на соработка е потребно</a:t>
          </a:r>
          <a:endParaRPr lang="en-GB" dirty="0"/>
        </a:p>
      </dgm:t>
    </dgm:pt>
    <dgm:pt modelId="{39F0876A-2049-474F-8153-AE12B207D4ED}" type="parTrans" cxnId="{15AA90C9-195B-4202-8FAE-37CDF42DC54A}">
      <dgm:prSet/>
      <dgm:spPr/>
      <dgm:t>
        <a:bodyPr/>
        <a:lstStyle/>
        <a:p>
          <a:endParaRPr lang="en-GB"/>
        </a:p>
      </dgm:t>
    </dgm:pt>
    <dgm:pt modelId="{7130FFAE-23E2-42AB-8DF9-3E3B606EA1F1}" type="sibTrans" cxnId="{15AA90C9-195B-4202-8FAE-37CDF42DC54A}">
      <dgm:prSet/>
      <dgm:spPr/>
      <dgm:t>
        <a:bodyPr/>
        <a:lstStyle/>
        <a:p>
          <a:endParaRPr lang="en-GB"/>
        </a:p>
      </dgm:t>
    </dgm:pt>
    <dgm:pt modelId="{D67B9855-30CA-4B69-8E89-B58AECE74B0D}">
      <dgm:prSet phldrT="[Text]"/>
      <dgm:spPr/>
      <dgm:t>
        <a:bodyPr/>
        <a:lstStyle/>
        <a:p>
          <a:r>
            <a:rPr lang="mk-MK" b="1" dirty="0"/>
            <a:t>Четврти чекор</a:t>
          </a:r>
          <a:r>
            <a:rPr lang="en-US" dirty="0"/>
            <a:t>: </a:t>
          </a:r>
          <a:r>
            <a:rPr lang="mk-MK" i="1" dirty="0"/>
            <a:t>Локалниот орган по правната рамка за ЗПП започнува постапка за помош (варијации)</a:t>
          </a:r>
          <a:endParaRPr lang="en-GB" dirty="0"/>
        </a:p>
      </dgm:t>
    </dgm:pt>
    <dgm:pt modelId="{9C586F1F-E9FD-488C-8FEB-A374116A82DF}" type="parTrans" cxnId="{7B22C53D-BCA7-4B64-A8D4-5E2A88CB7168}">
      <dgm:prSet/>
      <dgm:spPr/>
      <dgm:t>
        <a:bodyPr/>
        <a:lstStyle/>
        <a:p>
          <a:endParaRPr lang="en-GB"/>
        </a:p>
      </dgm:t>
    </dgm:pt>
    <dgm:pt modelId="{18CA57ED-17E1-4ED1-A65C-E613A28F23AE}" type="sibTrans" cxnId="{7B22C53D-BCA7-4B64-A8D4-5E2A88CB7168}">
      <dgm:prSet/>
      <dgm:spPr/>
      <dgm:t>
        <a:bodyPr/>
        <a:lstStyle/>
        <a:p>
          <a:endParaRPr lang="en-GB"/>
        </a:p>
      </dgm:t>
    </dgm:pt>
    <dgm:pt modelId="{CFE6A816-EE38-4556-B48D-B6B53EABA66F}">
      <dgm:prSet phldrT="[Text]"/>
      <dgm:spPr/>
      <dgm:t>
        <a:bodyPr/>
        <a:lstStyle/>
        <a:p>
          <a:r>
            <a:rPr lang="mk-MK" b="1" dirty="0">
              <a:cs typeface="Arial" panose="020B0604020202020204" pitchFamily="34" charset="0"/>
            </a:rPr>
            <a:t>Петти чекор</a:t>
          </a:r>
          <a:r>
            <a:rPr lang="en-GB" dirty="0">
              <a:cs typeface="Arial" panose="020B0604020202020204" pitchFamily="34" charset="0"/>
            </a:rPr>
            <a:t>:</a:t>
          </a:r>
          <a:r>
            <a:rPr lang="en-GB" b="1" dirty="0">
              <a:cs typeface="Arial" panose="020B0604020202020204" pitchFamily="34" charset="0"/>
            </a:rPr>
            <a:t> </a:t>
          </a:r>
          <a:r>
            <a:rPr lang="mk-MK" i="1" dirty="0">
              <a:cs typeface="Arial" panose="020B0604020202020204" pitchFamily="34" charset="0"/>
            </a:rPr>
            <a:t>Испратен е допис со барање за заемна правна помош</a:t>
          </a:r>
          <a:endParaRPr lang="en-GB" dirty="0"/>
        </a:p>
      </dgm:t>
    </dgm:pt>
    <dgm:pt modelId="{E6842191-924E-4C4C-9023-A5ED02B7E9CA}" type="parTrans" cxnId="{9D44E23F-A6E8-4EE7-8134-ABCCAC3C9D49}">
      <dgm:prSet/>
      <dgm:spPr/>
      <dgm:t>
        <a:bodyPr/>
        <a:lstStyle/>
        <a:p>
          <a:endParaRPr lang="en-GB"/>
        </a:p>
      </dgm:t>
    </dgm:pt>
    <dgm:pt modelId="{05AD4850-8D2E-4CE7-9484-0E4CE0FFDC16}" type="sibTrans" cxnId="{9D44E23F-A6E8-4EE7-8134-ABCCAC3C9D49}">
      <dgm:prSet/>
      <dgm:spPr/>
      <dgm:t>
        <a:bodyPr/>
        <a:lstStyle/>
        <a:p>
          <a:endParaRPr lang="en-GB"/>
        </a:p>
      </dgm:t>
    </dgm:pt>
    <dgm:pt modelId="{D49D3713-8B36-49A1-A871-289F50659A31}" type="pres">
      <dgm:prSet presAssocID="{F7A60466-050F-4FAB-81C9-333DBBDA5025}" presName="outerComposite" presStyleCnt="0">
        <dgm:presLayoutVars>
          <dgm:chMax val="5"/>
          <dgm:dir/>
          <dgm:resizeHandles val="exact"/>
        </dgm:presLayoutVars>
      </dgm:prSet>
      <dgm:spPr/>
    </dgm:pt>
    <dgm:pt modelId="{7F16E418-AF09-4F21-96C0-C435EDA75404}" type="pres">
      <dgm:prSet presAssocID="{F7A60466-050F-4FAB-81C9-333DBBDA5025}" presName="dummyMaxCanvas" presStyleCnt="0">
        <dgm:presLayoutVars/>
      </dgm:prSet>
      <dgm:spPr/>
    </dgm:pt>
    <dgm:pt modelId="{B11FE610-347E-4DC6-963D-5A8D93D8B534}" type="pres">
      <dgm:prSet presAssocID="{F7A60466-050F-4FAB-81C9-333DBBDA5025}" presName="FiveNodes_1" presStyleLbl="node1" presStyleIdx="0" presStyleCnt="5">
        <dgm:presLayoutVars>
          <dgm:bulletEnabled val="1"/>
        </dgm:presLayoutVars>
      </dgm:prSet>
      <dgm:spPr/>
    </dgm:pt>
    <dgm:pt modelId="{5E518954-471A-4A0A-8052-11BC5FD08113}" type="pres">
      <dgm:prSet presAssocID="{F7A60466-050F-4FAB-81C9-333DBBDA5025}" presName="FiveNodes_2" presStyleLbl="node1" presStyleIdx="1" presStyleCnt="5">
        <dgm:presLayoutVars>
          <dgm:bulletEnabled val="1"/>
        </dgm:presLayoutVars>
      </dgm:prSet>
      <dgm:spPr/>
    </dgm:pt>
    <dgm:pt modelId="{FA0C563D-4AC4-49D4-8B82-2B3DA636C5B8}" type="pres">
      <dgm:prSet presAssocID="{F7A60466-050F-4FAB-81C9-333DBBDA5025}" presName="FiveNodes_3" presStyleLbl="node1" presStyleIdx="2" presStyleCnt="5">
        <dgm:presLayoutVars>
          <dgm:bulletEnabled val="1"/>
        </dgm:presLayoutVars>
      </dgm:prSet>
      <dgm:spPr/>
    </dgm:pt>
    <dgm:pt modelId="{872E5D92-8A5B-4F0B-A582-AD2EC26DE1F1}" type="pres">
      <dgm:prSet presAssocID="{F7A60466-050F-4FAB-81C9-333DBBDA5025}" presName="FiveNodes_4" presStyleLbl="node1" presStyleIdx="3" presStyleCnt="5">
        <dgm:presLayoutVars>
          <dgm:bulletEnabled val="1"/>
        </dgm:presLayoutVars>
      </dgm:prSet>
      <dgm:spPr/>
    </dgm:pt>
    <dgm:pt modelId="{1570E3C4-0EB5-4850-977D-D7BF7804F5C5}" type="pres">
      <dgm:prSet presAssocID="{F7A60466-050F-4FAB-81C9-333DBBDA5025}" presName="FiveNodes_5" presStyleLbl="node1" presStyleIdx="4" presStyleCnt="5">
        <dgm:presLayoutVars>
          <dgm:bulletEnabled val="1"/>
        </dgm:presLayoutVars>
      </dgm:prSet>
      <dgm:spPr/>
    </dgm:pt>
    <dgm:pt modelId="{9D632434-7AD9-454C-A5B8-907A8A8AE164}" type="pres">
      <dgm:prSet presAssocID="{F7A60466-050F-4FAB-81C9-333DBBDA5025}" presName="FiveConn_1-2" presStyleLbl="fgAccFollowNode1" presStyleIdx="0" presStyleCnt="4">
        <dgm:presLayoutVars>
          <dgm:bulletEnabled val="1"/>
        </dgm:presLayoutVars>
      </dgm:prSet>
      <dgm:spPr/>
    </dgm:pt>
    <dgm:pt modelId="{E307F77B-0ACB-4F07-895E-E85A60F4A63D}" type="pres">
      <dgm:prSet presAssocID="{F7A60466-050F-4FAB-81C9-333DBBDA5025}" presName="FiveConn_2-3" presStyleLbl="fgAccFollowNode1" presStyleIdx="1" presStyleCnt="4">
        <dgm:presLayoutVars>
          <dgm:bulletEnabled val="1"/>
        </dgm:presLayoutVars>
      </dgm:prSet>
      <dgm:spPr/>
    </dgm:pt>
    <dgm:pt modelId="{AE8D6596-348E-4ED8-990E-2F72A02FE46C}" type="pres">
      <dgm:prSet presAssocID="{F7A60466-050F-4FAB-81C9-333DBBDA5025}" presName="FiveConn_3-4" presStyleLbl="fgAccFollowNode1" presStyleIdx="2" presStyleCnt="4">
        <dgm:presLayoutVars>
          <dgm:bulletEnabled val="1"/>
        </dgm:presLayoutVars>
      </dgm:prSet>
      <dgm:spPr/>
    </dgm:pt>
    <dgm:pt modelId="{49D1460C-DD90-4744-A72E-5022D2D8FCAD}" type="pres">
      <dgm:prSet presAssocID="{F7A60466-050F-4FAB-81C9-333DBBDA5025}" presName="FiveConn_4-5" presStyleLbl="fgAccFollowNode1" presStyleIdx="3" presStyleCnt="4">
        <dgm:presLayoutVars>
          <dgm:bulletEnabled val="1"/>
        </dgm:presLayoutVars>
      </dgm:prSet>
      <dgm:spPr/>
    </dgm:pt>
    <dgm:pt modelId="{3E52C829-E91D-421E-9F26-EF40DA920C07}" type="pres">
      <dgm:prSet presAssocID="{F7A60466-050F-4FAB-81C9-333DBBDA5025}" presName="FiveNodes_1_text" presStyleLbl="node1" presStyleIdx="4" presStyleCnt="5">
        <dgm:presLayoutVars>
          <dgm:bulletEnabled val="1"/>
        </dgm:presLayoutVars>
      </dgm:prSet>
      <dgm:spPr/>
    </dgm:pt>
    <dgm:pt modelId="{FEB94570-78AE-4C71-AD3D-B3E2E41E4F95}" type="pres">
      <dgm:prSet presAssocID="{F7A60466-050F-4FAB-81C9-333DBBDA5025}" presName="FiveNodes_2_text" presStyleLbl="node1" presStyleIdx="4" presStyleCnt="5">
        <dgm:presLayoutVars>
          <dgm:bulletEnabled val="1"/>
        </dgm:presLayoutVars>
      </dgm:prSet>
      <dgm:spPr/>
    </dgm:pt>
    <dgm:pt modelId="{F57F605C-A428-4198-89A0-9FEF5A61E9FC}" type="pres">
      <dgm:prSet presAssocID="{F7A60466-050F-4FAB-81C9-333DBBDA5025}" presName="FiveNodes_3_text" presStyleLbl="node1" presStyleIdx="4" presStyleCnt="5">
        <dgm:presLayoutVars>
          <dgm:bulletEnabled val="1"/>
        </dgm:presLayoutVars>
      </dgm:prSet>
      <dgm:spPr/>
    </dgm:pt>
    <dgm:pt modelId="{B7D7EC88-358D-4DCE-9AA7-72C1BE8FC72D}" type="pres">
      <dgm:prSet presAssocID="{F7A60466-050F-4FAB-81C9-333DBBDA5025}" presName="FiveNodes_4_text" presStyleLbl="node1" presStyleIdx="4" presStyleCnt="5">
        <dgm:presLayoutVars>
          <dgm:bulletEnabled val="1"/>
        </dgm:presLayoutVars>
      </dgm:prSet>
      <dgm:spPr/>
    </dgm:pt>
    <dgm:pt modelId="{B62D2397-C7EE-4451-8AAC-B4015EDF65D9}" type="pres">
      <dgm:prSet presAssocID="{F7A60466-050F-4FAB-81C9-333DBBDA5025}" presName="FiveNodes_5_text" presStyleLbl="node1" presStyleIdx="4" presStyleCnt="5">
        <dgm:presLayoutVars>
          <dgm:bulletEnabled val="1"/>
        </dgm:presLayoutVars>
      </dgm:prSet>
      <dgm:spPr/>
    </dgm:pt>
  </dgm:ptLst>
  <dgm:cxnLst>
    <dgm:cxn modelId="{6D950F09-7D21-4A97-97CD-834693987D10}" type="presOf" srcId="{D2C43026-6EBC-40E9-8051-6F477BFA81E0}" destId="{FEB94570-78AE-4C71-AD3D-B3E2E41E4F95}" srcOrd="1" destOrd="0" presId="urn:microsoft.com/office/officeart/2005/8/layout/vProcess5"/>
    <dgm:cxn modelId="{A3862F15-0F0A-4848-9F45-0F15FB3CE876}" type="presOf" srcId="{CFE6A816-EE38-4556-B48D-B6B53EABA66F}" destId="{B62D2397-C7EE-4451-8AAC-B4015EDF65D9}" srcOrd="1" destOrd="0" presId="urn:microsoft.com/office/officeart/2005/8/layout/vProcess5"/>
    <dgm:cxn modelId="{CBA9C324-6B90-4AEE-AF8B-FDBF3E02A060}" type="presOf" srcId="{03E8CFDF-6B2F-4591-AC43-5F25F37959DB}" destId="{F57F605C-A428-4198-89A0-9FEF5A61E9FC}" srcOrd="1" destOrd="0" presId="urn:microsoft.com/office/officeart/2005/8/layout/vProcess5"/>
    <dgm:cxn modelId="{76D0543C-A545-4634-B480-34F3B85BA76D}" type="presOf" srcId="{F7A60466-050F-4FAB-81C9-333DBBDA5025}" destId="{D49D3713-8B36-49A1-A871-289F50659A31}" srcOrd="0" destOrd="0" presId="urn:microsoft.com/office/officeart/2005/8/layout/vProcess5"/>
    <dgm:cxn modelId="{7B22C53D-BCA7-4B64-A8D4-5E2A88CB7168}" srcId="{F7A60466-050F-4FAB-81C9-333DBBDA5025}" destId="{D67B9855-30CA-4B69-8E89-B58AECE74B0D}" srcOrd="3" destOrd="0" parTransId="{9C586F1F-E9FD-488C-8FEB-A374116A82DF}" sibTransId="{18CA57ED-17E1-4ED1-A65C-E613A28F23AE}"/>
    <dgm:cxn modelId="{9D44E23F-A6E8-4EE7-8134-ABCCAC3C9D49}" srcId="{F7A60466-050F-4FAB-81C9-333DBBDA5025}" destId="{CFE6A816-EE38-4556-B48D-B6B53EABA66F}" srcOrd="4" destOrd="0" parTransId="{E6842191-924E-4C4C-9023-A5ED02B7E9CA}" sibTransId="{05AD4850-8D2E-4CE7-9484-0E4CE0FFDC16}"/>
    <dgm:cxn modelId="{6A26605C-4C3B-4316-8104-B60FD34739E6}" type="presOf" srcId="{6251F902-B282-4E45-A2C3-054B87D1F06C}" destId="{E307F77B-0ACB-4F07-895E-E85A60F4A63D}" srcOrd="0" destOrd="0" presId="urn:microsoft.com/office/officeart/2005/8/layout/vProcess5"/>
    <dgm:cxn modelId="{DD231A79-9AFB-401D-9415-3D12B78FBBF7}" type="presOf" srcId="{03E8CFDF-6B2F-4591-AC43-5F25F37959DB}" destId="{FA0C563D-4AC4-49D4-8B82-2B3DA636C5B8}" srcOrd="0" destOrd="0" presId="urn:microsoft.com/office/officeart/2005/8/layout/vProcess5"/>
    <dgm:cxn modelId="{4873BF82-82B3-4F68-97AD-E7CFDEA6E2F1}" type="presOf" srcId="{CFE6A816-EE38-4556-B48D-B6B53EABA66F}" destId="{1570E3C4-0EB5-4850-977D-D7BF7804F5C5}" srcOrd="0" destOrd="0" presId="urn:microsoft.com/office/officeart/2005/8/layout/vProcess5"/>
    <dgm:cxn modelId="{D167D995-3DCE-4A2E-926F-7EB79E16C602}" srcId="{F7A60466-050F-4FAB-81C9-333DBBDA5025}" destId="{7A452A7C-B6BC-4B77-9442-DD3FF081B7B6}" srcOrd="0" destOrd="0" parTransId="{C35F6F9B-CEE8-4F6E-9B73-59011540D1B5}" sibTransId="{CCF26C20-3D67-4A0F-A86B-F7ECF91E0B57}"/>
    <dgm:cxn modelId="{15AA90C9-195B-4202-8FAE-37CDF42DC54A}" srcId="{F7A60466-050F-4FAB-81C9-333DBBDA5025}" destId="{03E8CFDF-6B2F-4591-AC43-5F25F37959DB}" srcOrd="2" destOrd="0" parTransId="{39F0876A-2049-474F-8153-AE12B207D4ED}" sibTransId="{7130FFAE-23E2-42AB-8DF9-3E3B606EA1F1}"/>
    <dgm:cxn modelId="{B6C8DED4-5745-42CD-8C5F-F492B04A876E}" srcId="{F7A60466-050F-4FAB-81C9-333DBBDA5025}" destId="{D2C43026-6EBC-40E9-8051-6F477BFA81E0}" srcOrd="1" destOrd="0" parTransId="{8A83E9BE-7D26-42C3-A7D7-80062A26D9CB}" sibTransId="{6251F902-B282-4E45-A2C3-054B87D1F06C}"/>
    <dgm:cxn modelId="{ACF803DA-18C3-4E65-A3F4-A9065A887306}" type="presOf" srcId="{D67B9855-30CA-4B69-8E89-B58AECE74B0D}" destId="{B7D7EC88-358D-4DCE-9AA7-72C1BE8FC72D}" srcOrd="1" destOrd="0" presId="urn:microsoft.com/office/officeart/2005/8/layout/vProcess5"/>
    <dgm:cxn modelId="{39F636DC-E91E-4F85-A1B0-6B86147EC98F}" type="presOf" srcId="{7130FFAE-23E2-42AB-8DF9-3E3B606EA1F1}" destId="{AE8D6596-348E-4ED8-990E-2F72A02FE46C}" srcOrd="0" destOrd="0" presId="urn:microsoft.com/office/officeart/2005/8/layout/vProcess5"/>
    <dgm:cxn modelId="{3FF477DC-02D7-43AF-A031-AE65D76EFB84}" type="presOf" srcId="{7A452A7C-B6BC-4B77-9442-DD3FF081B7B6}" destId="{3E52C829-E91D-421E-9F26-EF40DA920C07}" srcOrd="1" destOrd="0" presId="urn:microsoft.com/office/officeart/2005/8/layout/vProcess5"/>
    <dgm:cxn modelId="{BE9135E3-24B2-4C84-8469-988D82CDE22D}" type="presOf" srcId="{D2C43026-6EBC-40E9-8051-6F477BFA81E0}" destId="{5E518954-471A-4A0A-8052-11BC5FD08113}" srcOrd="0" destOrd="0" presId="urn:microsoft.com/office/officeart/2005/8/layout/vProcess5"/>
    <dgm:cxn modelId="{8BDB7FE6-7A7C-4B90-8970-35008BF7D93A}" type="presOf" srcId="{CCF26C20-3D67-4A0F-A86B-F7ECF91E0B57}" destId="{9D632434-7AD9-454C-A5B8-907A8A8AE164}" srcOrd="0" destOrd="0" presId="urn:microsoft.com/office/officeart/2005/8/layout/vProcess5"/>
    <dgm:cxn modelId="{E3DC54EA-F92D-4456-B2E9-DE635B50BC83}" type="presOf" srcId="{18CA57ED-17E1-4ED1-A65C-E613A28F23AE}" destId="{49D1460C-DD90-4744-A72E-5022D2D8FCAD}" srcOrd="0" destOrd="0" presId="urn:microsoft.com/office/officeart/2005/8/layout/vProcess5"/>
    <dgm:cxn modelId="{54F087EF-7C3F-44DF-8827-905995F94191}" type="presOf" srcId="{D67B9855-30CA-4B69-8E89-B58AECE74B0D}" destId="{872E5D92-8A5B-4F0B-A582-AD2EC26DE1F1}" srcOrd="0" destOrd="0" presId="urn:microsoft.com/office/officeart/2005/8/layout/vProcess5"/>
    <dgm:cxn modelId="{E39A50FC-9F8A-4E3A-B016-188593E762ED}" type="presOf" srcId="{7A452A7C-B6BC-4B77-9442-DD3FF081B7B6}" destId="{B11FE610-347E-4DC6-963D-5A8D93D8B534}" srcOrd="0" destOrd="0" presId="urn:microsoft.com/office/officeart/2005/8/layout/vProcess5"/>
    <dgm:cxn modelId="{9D2D6E99-7E40-4499-8ECD-8FA7A348F51B}" type="presParOf" srcId="{D49D3713-8B36-49A1-A871-289F50659A31}" destId="{7F16E418-AF09-4F21-96C0-C435EDA75404}" srcOrd="0" destOrd="0" presId="urn:microsoft.com/office/officeart/2005/8/layout/vProcess5"/>
    <dgm:cxn modelId="{FC17CB6E-0240-4B35-85A6-5EF2323CCD5C}" type="presParOf" srcId="{D49D3713-8B36-49A1-A871-289F50659A31}" destId="{B11FE610-347E-4DC6-963D-5A8D93D8B534}" srcOrd="1" destOrd="0" presId="urn:microsoft.com/office/officeart/2005/8/layout/vProcess5"/>
    <dgm:cxn modelId="{05C71309-35F5-45F7-B98C-08D49DB47DCD}" type="presParOf" srcId="{D49D3713-8B36-49A1-A871-289F50659A31}" destId="{5E518954-471A-4A0A-8052-11BC5FD08113}" srcOrd="2" destOrd="0" presId="urn:microsoft.com/office/officeart/2005/8/layout/vProcess5"/>
    <dgm:cxn modelId="{88F81899-95A6-4DAE-AC6F-4FCC082B8248}" type="presParOf" srcId="{D49D3713-8B36-49A1-A871-289F50659A31}" destId="{FA0C563D-4AC4-49D4-8B82-2B3DA636C5B8}" srcOrd="3" destOrd="0" presId="urn:microsoft.com/office/officeart/2005/8/layout/vProcess5"/>
    <dgm:cxn modelId="{10B3898A-65C7-48B8-9496-6E147EFB7121}" type="presParOf" srcId="{D49D3713-8B36-49A1-A871-289F50659A31}" destId="{872E5D92-8A5B-4F0B-A582-AD2EC26DE1F1}" srcOrd="4" destOrd="0" presId="urn:microsoft.com/office/officeart/2005/8/layout/vProcess5"/>
    <dgm:cxn modelId="{2DB751CE-8376-44A1-B95C-6CF32841298F}" type="presParOf" srcId="{D49D3713-8B36-49A1-A871-289F50659A31}" destId="{1570E3C4-0EB5-4850-977D-D7BF7804F5C5}" srcOrd="5" destOrd="0" presId="urn:microsoft.com/office/officeart/2005/8/layout/vProcess5"/>
    <dgm:cxn modelId="{A6B19ED9-9181-4088-8836-168F4ED795F1}" type="presParOf" srcId="{D49D3713-8B36-49A1-A871-289F50659A31}" destId="{9D632434-7AD9-454C-A5B8-907A8A8AE164}" srcOrd="6" destOrd="0" presId="urn:microsoft.com/office/officeart/2005/8/layout/vProcess5"/>
    <dgm:cxn modelId="{6B4A13BA-F312-4C33-B196-4FD78C5385AD}" type="presParOf" srcId="{D49D3713-8B36-49A1-A871-289F50659A31}" destId="{E307F77B-0ACB-4F07-895E-E85A60F4A63D}" srcOrd="7" destOrd="0" presId="urn:microsoft.com/office/officeart/2005/8/layout/vProcess5"/>
    <dgm:cxn modelId="{4D59C5FA-F44C-4C35-96A6-74A16EB7087A}" type="presParOf" srcId="{D49D3713-8B36-49A1-A871-289F50659A31}" destId="{AE8D6596-348E-4ED8-990E-2F72A02FE46C}" srcOrd="8" destOrd="0" presId="urn:microsoft.com/office/officeart/2005/8/layout/vProcess5"/>
    <dgm:cxn modelId="{1432FF99-2C07-47EB-982C-DCB4EE2EEABA}" type="presParOf" srcId="{D49D3713-8B36-49A1-A871-289F50659A31}" destId="{49D1460C-DD90-4744-A72E-5022D2D8FCAD}" srcOrd="9" destOrd="0" presId="urn:microsoft.com/office/officeart/2005/8/layout/vProcess5"/>
    <dgm:cxn modelId="{1EC654F1-DF48-43BC-99D8-2C036B0109BC}" type="presParOf" srcId="{D49D3713-8B36-49A1-A871-289F50659A31}" destId="{3E52C829-E91D-421E-9F26-EF40DA920C07}" srcOrd="10" destOrd="0" presId="urn:microsoft.com/office/officeart/2005/8/layout/vProcess5"/>
    <dgm:cxn modelId="{0DE18D92-CE48-4FDC-9C6A-4D78A0DA080A}" type="presParOf" srcId="{D49D3713-8B36-49A1-A871-289F50659A31}" destId="{FEB94570-78AE-4C71-AD3D-B3E2E41E4F95}" srcOrd="11" destOrd="0" presId="urn:microsoft.com/office/officeart/2005/8/layout/vProcess5"/>
    <dgm:cxn modelId="{59E48D43-06E9-4423-AFC5-12974E01C5BD}" type="presParOf" srcId="{D49D3713-8B36-49A1-A871-289F50659A31}" destId="{F57F605C-A428-4198-89A0-9FEF5A61E9FC}" srcOrd="12" destOrd="0" presId="urn:microsoft.com/office/officeart/2005/8/layout/vProcess5"/>
    <dgm:cxn modelId="{5568F1AB-B8C7-4B04-8B45-A8A25B3FEC09}" type="presParOf" srcId="{D49D3713-8B36-49A1-A871-289F50659A31}" destId="{B7D7EC88-358D-4DCE-9AA7-72C1BE8FC72D}" srcOrd="13" destOrd="0" presId="urn:microsoft.com/office/officeart/2005/8/layout/vProcess5"/>
    <dgm:cxn modelId="{96689005-0AF1-40D5-93EB-45BF396723FE}" type="presParOf" srcId="{D49D3713-8B36-49A1-A871-289F50659A31}" destId="{B62D2397-C7EE-4451-8AAC-B4015EDF65D9}" srcOrd="14"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7A60466-050F-4FAB-81C9-333DBBDA5025}" type="doc">
      <dgm:prSet loTypeId="urn:microsoft.com/office/officeart/2005/8/layout/vProcess5" loCatId="process" qsTypeId="urn:microsoft.com/office/officeart/2005/8/quickstyle/3d3" qsCatId="3D" csTypeId="urn:microsoft.com/office/officeart/2005/8/colors/accent1_2" csCatId="accent1" phldr="1"/>
      <dgm:spPr/>
      <dgm:t>
        <a:bodyPr/>
        <a:lstStyle/>
        <a:p>
          <a:endParaRPr lang="en-GB"/>
        </a:p>
      </dgm:t>
    </dgm:pt>
    <dgm:pt modelId="{7A452A7C-B6BC-4B77-9442-DD3FF081B7B6}">
      <dgm:prSet phldrT="[Text]"/>
      <dgm:spPr/>
      <dgm:t>
        <a:bodyPr/>
        <a:lstStyle/>
        <a:p>
          <a:r>
            <a:rPr lang="mk-MK" b="1" dirty="0">
              <a:cs typeface="Arial" panose="020B0604020202020204" pitchFamily="34" charset="0"/>
            </a:rPr>
            <a:t>Шести чекор</a:t>
          </a:r>
          <a:r>
            <a:rPr lang="en-GB" dirty="0">
              <a:cs typeface="Arial" panose="020B0604020202020204" pitchFamily="34" charset="0"/>
            </a:rPr>
            <a:t>: </a:t>
          </a:r>
          <a:r>
            <a:rPr lang="mk-MK" i="1" dirty="0">
              <a:cs typeface="Arial" panose="020B0604020202020204" pitchFamily="34" charset="0"/>
            </a:rPr>
            <a:t>дописот со барање на ЗПП е примено од централниот или извршниот орган на замолената земја </a:t>
          </a:r>
          <a:endParaRPr lang="en-GB" dirty="0"/>
        </a:p>
      </dgm:t>
    </dgm:pt>
    <dgm:pt modelId="{C35F6F9B-CEE8-4F6E-9B73-59011540D1B5}" type="parTrans" cxnId="{D167D995-3DCE-4A2E-926F-7EB79E16C602}">
      <dgm:prSet/>
      <dgm:spPr/>
      <dgm:t>
        <a:bodyPr/>
        <a:lstStyle/>
        <a:p>
          <a:endParaRPr lang="en-GB"/>
        </a:p>
      </dgm:t>
    </dgm:pt>
    <dgm:pt modelId="{CCF26C20-3D67-4A0F-A86B-F7ECF91E0B57}" type="sibTrans" cxnId="{D167D995-3DCE-4A2E-926F-7EB79E16C602}">
      <dgm:prSet/>
      <dgm:spPr/>
      <dgm:t>
        <a:bodyPr/>
        <a:lstStyle/>
        <a:p>
          <a:endParaRPr lang="en-GB"/>
        </a:p>
      </dgm:t>
    </dgm:pt>
    <dgm:pt modelId="{D2C43026-6EBC-40E9-8051-6F477BFA81E0}">
      <dgm:prSet phldrT="[Text]"/>
      <dgm:spPr/>
      <dgm:t>
        <a:bodyPr/>
        <a:lstStyle/>
        <a:p>
          <a:r>
            <a:rPr lang="mk-MK" b="1" dirty="0">
              <a:cs typeface="Arial" panose="020B0604020202020204" pitchFamily="34" charset="0"/>
            </a:rPr>
            <a:t>Седми чекор</a:t>
          </a:r>
          <a:r>
            <a:rPr lang="en-GB" dirty="0">
              <a:cs typeface="Arial" panose="020B0604020202020204" pitchFamily="34" charset="0"/>
            </a:rPr>
            <a:t>:</a:t>
          </a:r>
          <a:r>
            <a:rPr lang="en-GB" b="1" dirty="0">
              <a:cs typeface="Arial" panose="020B0604020202020204" pitchFamily="34" charset="0"/>
            </a:rPr>
            <a:t> </a:t>
          </a:r>
          <a:r>
            <a:rPr lang="mk-MK" i="1" dirty="0">
              <a:cs typeface="Arial" panose="020B0604020202020204" pitchFamily="34" charset="0"/>
            </a:rPr>
            <a:t>централниот или извршниот орган на замолената земја го спроведува дописот со барање и испраќа одговор/докази назад </a:t>
          </a:r>
          <a:endParaRPr lang="en-GB" dirty="0"/>
        </a:p>
      </dgm:t>
    </dgm:pt>
    <dgm:pt modelId="{8A83E9BE-7D26-42C3-A7D7-80062A26D9CB}" type="parTrans" cxnId="{B6C8DED4-5745-42CD-8C5F-F492B04A876E}">
      <dgm:prSet/>
      <dgm:spPr/>
      <dgm:t>
        <a:bodyPr/>
        <a:lstStyle/>
        <a:p>
          <a:endParaRPr lang="en-GB"/>
        </a:p>
      </dgm:t>
    </dgm:pt>
    <dgm:pt modelId="{6251F902-B282-4E45-A2C3-054B87D1F06C}" type="sibTrans" cxnId="{B6C8DED4-5745-42CD-8C5F-F492B04A876E}">
      <dgm:prSet/>
      <dgm:spPr/>
      <dgm:t>
        <a:bodyPr/>
        <a:lstStyle/>
        <a:p>
          <a:endParaRPr lang="en-GB"/>
        </a:p>
      </dgm:t>
    </dgm:pt>
    <dgm:pt modelId="{03E8CFDF-6B2F-4591-AC43-5F25F37959DB}">
      <dgm:prSet phldrT="[Text]"/>
      <dgm:spPr/>
      <dgm:t>
        <a:bodyPr/>
        <a:lstStyle/>
        <a:p>
          <a:r>
            <a:rPr lang="mk-MK" b="1" i="0" dirty="0">
              <a:cs typeface="Arial" panose="020B0604020202020204" pitchFamily="34" charset="0"/>
            </a:rPr>
            <a:t>Осми чекор</a:t>
          </a:r>
          <a:r>
            <a:rPr lang="en-GB" b="1" i="0" dirty="0">
              <a:cs typeface="Arial" panose="020B0604020202020204" pitchFamily="34" charset="0"/>
            </a:rPr>
            <a:t>: </a:t>
          </a:r>
          <a:r>
            <a:rPr lang="mk-MK" b="1" i="0" dirty="0">
              <a:cs typeface="Arial" panose="020B0604020202020204" pitchFamily="34" charset="0"/>
            </a:rPr>
            <a:t>л</a:t>
          </a:r>
          <a:r>
            <a:rPr lang="mk-MK" b="0" i="1" dirty="0">
              <a:cs typeface="Arial" panose="020B0604020202020204" pitchFamily="34" charset="0"/>
            </a:rPr>
            <a:t>окалниот орган кој ја започнал постапката за ЗПП добива одговор</a:t>
          </a:r>
          <a:endParaRPr lang="en-GB" b="0" i="1" dirty="0"/>
        </a:p>
      </dgm:t>
    </dgm:pt>
    <dgm:pt modelId="{39F0876A-2049-474F-8153-AE12B207D4ED}" type="parTrans" cxnId="{15AA90C9-195B-4202-8FAE-37CDF42DC54A}">
      <dgm:prSet/>
      <dgm:spPr/>
      <dgm:t>
        <a:bodyPr/>
        <a:lstStyle/>
        <a:p>
          <a:endParaRPr lang="en-GB"/>
        </a:p>
      </dgm:t>
    </dgm:pt>
    <dgm:pt modelId="{7130FFAE-23E2-42AB-8DF9-3E3B606EA1F1}" type="sibTrans" cxnId="{15AA90C9-195B-4202-8FAE-37CDF42DC54A}">
      <dgm:prSet/>
      <dgm:spPr/>
      <dgm:t>
        <a:bodyPr/>
        <a:lstStyle/>
        <a:p>
          <a:endParaRPr lang="en-GB"/>
        </a:p>
      </dgm:t>
    </dgm:pt>
    <dgm:pt modelId="{D67B9855-30CA-4B69-8E89-B58AECE74B0D}">
      <dgm:prSet phldrT="[Text]"/>
      <dgm:spPr/>
      <dgm:t>
        <a:bodyPr/>
        <a:lstStyle/>
        <a:p>
          <a:r>
            <a:rPr lang="mk-MK" b="1" dirty="0">
              <a:cs typeface="Arial" panose="020B0604020202020204" pitchFamily="34" charset="0"/>
            </a:rPr>
            <a:t>Деветти чекор</a:t>
          </a:r>
          <a:r>
            <a:rPr lang="en-GB" dirty="0">
              <a:cs typeface="Arial" panose="020B0604020202020204" pitchFamily="34" charset="0"/>
            </a:rPr>
            <a:t>: </a:t>
          </a:r>
          <a:r>
            <a:rPr lang="mk-MK" dirty="0">
              <a:cs typeface="Arial" panose="020B0604020202020204" pitchFamily="34" charset="0"/>
            </a:rPr>
            <a:t>Л</a:t>
          </a:r>
          <a:r>
            <a:rPr lang="ru-RU" i="1" dirty="0">
              <a:cs typeface="Arial" panose="020B0604020202020204" pitchFamily="34" charset="0"/>
            </a:rPr>
            <a:t>окалниот орган го испитува одговорот и донесува одлука за понатамошните чекори, вклучувајќи дополнителни (дописи со барање за ЗПП)</a:t>
          </a:r>
          <a:endParaRPr lang="en-GB" i="1" dirty="0"/>
        </a:p>
      </dgm:t>
    </dgm:pt>
    <dgm:pt modelId="{9C586F1F-E9FD-488C-8FEB-A374116A82DF}" type="parTrans" cxnId="{7B22C53D-BCA7-4B64-A8D4-5E2A88CB7168}">
      <dgm:prSet/>
      <dgm:spPr/>
      <dgm:t>
        <a:bodyPr/>
        <a:lstStyle/>
        <a:p>
          <a:endParaRPr lang="en-GB"/>
        </a:p>
      </dgm:t>
    </dgm:pt>
    <dgm:pt modelId="{18CA57ED-17E1-4ED1-A65C-E613A28F23AE}" type="sibTrans" cxnId="{7B22C53D-BCA7-4B64-A8D4-5E2A88CB7168}">
      <dgm:prSet/>
      <dgm:spPr/>
      <dgm:t>
        <a:bodyPr/>
        <a:lstStyle/>
        <a:p>
          <a:endParaRPr lang="en-GB"/>
        </a:p>
      </dgm:t>
    </dgm:pt>
    <dgm:pt modelId="{D49D3713-8B36-49A1-A871-289F50659A31}" type="pres">
      <dgm:prSet presAssocID="{F7A60466-050F-4FAB-81C9-333DBBDA5025}" presName="outerComposite" presStyleCnt="0">
        <dgm:presLayoutVars>
          <dgm:chMax val="5"/>
          <dgm:dir/>
          <dgm:resizeHandles val="exact"/>
        </dgm:presLayoutVars>
      </dgm:prSet>
      <dgm:spPr/>
    </dgm:pt>
    <dgm:pt modelId="{7F16E418-AF09-4F21-96C0-C435EDA75404}" type="pres">
      <dgm:prSet presAssocID="{F7A60466-050F-4FAB-81C9-333DBBDA5025}" presName="dummyMaxCanvas" presStyleCnt="0">
        <dgm:presLayoutVars/>
      </dgm:prSet>
      <dgm:spPr/>
    </dgm:pt>
    <dgm:pt modelId="{E3892E7C-CF81-4B0E-865C-F62F9E9E8E48}" type="pres">
      <dgm:prSet presAssocID="{F7A60466-050F-4FAB-81C9-333DBBDA5025}" presName="FourNodes_1" presStyleLbl="node1" presStyleIdx="0" presStyleCnt="4">
        <dgm:presLayoutVars>
          <dgm:bulletEnabled val="1"/>
        </dgm:presLayoutVars>
      </dgm:prSet>
      <dgm:spPr/>
    </dgm:pt>
    <dgm:pt modelId="{AF770465-1E5E-4638-9A1B-92EBE61B5D0C}" type="pres">
      <dgm:prSet presAssocID="{F7A60466-050F-4FAB-81C9-333DBBDA5025}" presName="FourNodes_2" presStyleLbl="node1" presStyleIdx="1" presStyleCnt="4">
        <dgm:presLayoutVars>
          <dgm:bulletEnabled val="1"/>
        </dgm:presLayoutVars>
      </dgm:prSet>
      <dgm:spPr/>
    </dgm:pt>
    <dgm:pt modelId="{D0B16B8F-93CF-4E2B-91BA-862EF9BD9990}" type="pres">
      <dgm:prSet presAssocID="{F7A60466-050F-4FAB-81C9-333DBBDA5025}" presName="FourNodes_3" presStyleLbl="node1" presStyleIdx="2" presStyleCnt="4">
        <dgm:presLayoutVars>
          <dgm:bulletEnabled val="1"/>
        </dgm:presLayoutVars>
      </dgm:prSet>
      <dgm:spPr/>
    </dgm:pt>
    <dgm:pt modelId="{A4F61184-0BBF-4AB9-8C6A-810F7F4CEAFF}" type="pres">
      <dgm:prSet presAssocID="{F7A60466-050F-4FAB-81C9-333DBBDA5025}" presName="FourNodes_4" presStyleLbl="node1" presStyleIdx="3" presStyleCnt="4">
        <dgm:presLayoutVars>
          <dgm:bulletEnabled val="1"/>
        </dgm:presLayoutVars>
      </dgm:prSet>
      <dgm:spPr/>
    </dgm:pt>
    <dgm:pt modelId="{C54CB6C8-8D3F-4FB6-9234-77A6ACED8420}" type="pres">
      <dgm:prSet presAssocID="{F7A60466-050F-4FAB-81C9-333DBBDA5025}" presName="FourConn_1-2" presStyleLbl="fgAccFollowNode1" presStyleIdx="0" presStyleCnt="3">
        <dgm:presLayoutVars>
          <dgm:bulletEnabled val="1"/>
        </dgm:presLayoutVars>
      </dgm:prSet>
      <dgm:spPr/>
    </dgm:pt>
    <dgm:pt modelId="{85C1F341-FC66-4D97-B213-31D1B3CF0866}" type="pres">
      <dgm:prSet presAssocID="{F7A60466-050F-4FAB-81C9-333DBBDA5025}" presName="FourConn_2-3" presStyleLbl="fgAccFollowNode1" presStyleIdx="1" presStyleCnt="3">
        <dgm:presLayoutVars>
          <dgm:bulletEnabled val="1"/>
        </dgm:presLayoutVars>
      </dgm:prSet>
      <dgm:spPr/>
    </dgm:pt>
    <dgm:pt modelId="{53FA1314-161C-4363-B4BB-A334788502EF}" type="pres">
      <dgm:prSet presAssocID="{F7A60466-050F-4FAB-81C9-333DBBDA5025}" presName="FourConn_3-4" presStyleLbl="fgAccFollowNode1" presStyleIdx="2" presStyleCnt="3">
        <dgm:presLayoutVars>
          <dgm:bulletEnabled val="1"/>
        </dgm:presLayoutVars>
      </dgm:prSet>
      <dgm:spPr/>
    </dgm:pt>
    <dgm:pt modelId="{F1BBA345-32CF-4F37-9B73-609E1C2A1C74}" type="pres">
      <dgm:prSet presAssocID="{F7A60466-050F-4FAB-81C9-333DBBDA5025}" presName="FourNodes_1_text" presStyleLbl="node1" presStyleIdx="3" presStyleCnt="4">
        <dgm:presLayoutVars>
          <dgm:bulletEnabled val="1"/>
        </dgm:presLayoutVars>
      </dgm:prSet>
      <dgm:spPr/>
    </dgm:pt>
    <dgm:pt modelId="{6E142851-0FC3-47AB-8F20-1CEF69FAA88D}" type="pres">
      <dgm:prSet presAssocID="{F7A60466-050F-4FAB-81C9-333DBBDA5025}" presName="FourNodes_2_text" presStyleLbl="node1" presStyleIdx="3" presStyleCnt="4">
        <dgm:presLayoutVars>
          <dgm:bulletEnabled val="1"/>
        </dgm:presLayoutVars>
      </dgm:prSet>
      <dgm:spPr/>
    </dgm:pt>
    <dgm:pt modelId="{C189177F-CB18-45F5-8095-CE0661086265}" type="pres">
      <dgm:prSet presAssocID="{F7A60466-050F-4FAB-81C9-333DBBDA5025}" presName="FourNodes_3_text" presStyleLbl="node1" presStyleIdx="3" presStyleCnt="4">
        <dgm:presLayoutVars>
          <dgm:bulletEnabled val="1"/>
        </dgm:presLayoutVars>
      </dgm:prSet>
      <dgm:spPr/>
    </dgm:pt>
    <dgm:pt modelId="{35D217BB-B869-4299-9939-EF61A0898F34}" type="pres">
      <dgm:prSet presAssocID="{F7A60466-050F-4FAB-81C9-333DBBDA5025}" presName="FourNodes_4_text" presStyleLbl="node1" presStyleIdx="3" presStyleCnt="4">
        <dgm:presLayoutVars>
          <dgm:bulletEnabled val="1"/>
        </dgm:presLayoutVars>
      </dgm:prSet>
      <dgm:spPr/>
    </dgm:pt>
  </dgm:ptLst>
  <dgm:cxnLst>
    <dgm:cxn modelId="{CC822C0C-15C9-42DF-B53B-5920AAC30432}" type="presOf" srcId="{D67B9855-30CA-4B69-8E89-B58AECE74B0D}" destId="{A4F61184-0BBF-4AB9-8C6A-810F7F4CEAFF}" srcOrd="0" destOrd="0" presId="urn:microsoft.com/office/officeart/2005/8/layout/vProcess5"/>
    <dgm:cxn modelId="{C4D3E527-062F-40F0-AF0A-7E1AB1124921}" type="presOf" srcId="{D2C43026-6EBC-40E9-8051-6F477BFA81E0}" destId="{6E142851-0FC3-47AB-8F20-1CEF69FAA88D}" srcOrd="1" destOrd="0" presId="urn:microsoft.com/office/officeart/2005/8/layout/vProcess5"/>
    <dgm:cxn modelId="{76D0543C-A545-4634-B480-34F3B85BA76D}" type="presOf" srcId="{F7A60466-050F-4FAB-81C9-333DBBDA5025}" destId="{D49D3713-8B36-49A1-A871-289F50659A31}" srcOrd="0" destOrd="0" presId="urn:microsoft.com/office/officeart/2005/8/layout/vProcess5"/>
    <dgm:cxn modelId="{7B22C53D-BCA7-4B64-A8D4-5E2A88CB7168}" srcId="{F7A60466-050F-4FAB-81C9-333DBBDA5025}" destId="{D67B9855-30CA-4B69-8E89-B58AECE74B0D}" srcOrd="3" destOrd="0" parTransId="{9C586F1F-E9FD-488C-8FEB-A374116A82DF}" sibTransId="{18CA57ED-17E1-4ED1-A65C-E613A28F23AE}"/>
    <dgm:cxn modelId="{CD2B2168-EEA4-4A0B-9DB4-08C00B2A43FB}" type="presOf" srcId="{03E8CFDF-6B2F-4591-AC43-5F25F37959DB}" destId="{D0B16B8F-93CF-4E2B-91BA-862EF9BD9990}" srcOrd="0" destOrd="0" presId="urn:microsoft.com/office/officeart/2005/8/layout/vProcess5"/>
    <dgm:cxn modelId="{50B99856-B0F9-4847-8C28-192EC7B4949C}" type="presOf" srcId="{D2C43026-6EBC-40E9-8051-6F477BFA81E0}" destId="{AF770465-1E5E-4638-9A1B-92EBE61B5D0C}" srcOrd="0" destOrd="0" presId="urn:microsoft.com/office/officeart/2005/8/layout/vProcess5"/>
    <dgm:cxn modelId="{58FDC577-A3D2-4C48-8276-C62CF69418DA}" type="presOf" srcId="{7A452A7C-B6BC-4B77-9442-DD3FF081B7B6}" destId="{F1BBA345-32CF-4F37-9B73-609E1C2A1C74}" srcOrd="1" destOrd="0" presId="urn:microsoft.com/office/officeart/2005/8/layout/vProcess5"/>
    <dgm:cxn modelId="{1D16D883-A9B5-403D-A48D-B001C550562F}" type="presOf" srcId="{D67B9855-30CA-4B69-8E89-B58AECE74B0D}" destId="{35D217BB-B869-4299-9939-EF61A0898F34}" srcOrd="1" destOrd="0" presId="urn:microsoft.com/office/officeart/2005/8/layout/vProcess5"/>
    <dgm:cxn modelId="{D167D995-3DCE-4A2E-926F-7EB79E16C602}" srcId="{F7A60466-050F-4FAB-81C9-333DBBDA5025}" destId="{7A452A7C-B6BC-4B77-9442-DD3FF081B7B6}" srcOrd="0" destOrd="0" parTransId="{C35F6F9B-CEE8-4F6E-9B73-59011540D1B5}" sibTransId="{CCF26C20-3D67-4A0F-A86B-F7ECF91E0B57}"/>
    <dgm:cxn modelId="{E5A9F59E-C50C-42E5-A966-A07B2C098A89}" type="presOf" srcId="{03E8CFDF-6B2F-4591-AC43-5F25F37959DB}" destId="{C189177F-CB18-45F5-8095-CE0661086265}" srcOrd="1" destOrd="0" presId="urn:microsoft.com/office/officeart/2005/8/layout/vProcess5"/>
    <dgm:cxn modelId="{15AA90C9-195B-4202-8FAE-37CDF42DC54A}" srcId="{F7A60466-050F-4FAB-81C9-333DBBDA5025}" destId="{03E8CFDF-6B2F-4591-AC43-5F25F37959DB}" srcOrd="2" destOrd="0" parTransId="{39F0876A-2049-474F-8153-AE12B207D4ED}" sibTransId="{7130FFAE-23E2-42AB-8DF9-3E3B606EA1F1}"/>
    <dgm:cxn modelId="{70F512CE-4529-4173-8C39-686AAF06590A}" type="presOf" srcId="{6251F902-B282-4E45-A2C3-054B87D1F06C}" destId="{85C1F341-FC66-4D97-B213-31D1B3CF0866}" srcOrd="0" destOrd="0" presId="urn:microsoft.com/office/officeart/2005/8/layout/vProcess5"/>
    <dgm:cxn modelId="{B6C8DED4-5745-42CD-8C5F-F492B04A876E}" srcId="{F7A60466-050F-4FAB-81C9-333DBBDA5025}" destId="{D2C43026-6EBC-40E9-8051-6F477BFA81E0}" srcOrd="1" destOrd="0" parTransId="{8A83E9BE-7D26-42C3-A7D7-80062A26D9CB}" sibTransId="{6251F902-B282-4E45-A2C3-054B87D1F06C}"/>
    <dgm:cxn modelId="{93CD1CEE-6062-4FC6-AC69-C863AF756720}" type="presOf" srcId="{7A452A7C-B6BC-4B77-9442-DD3FF081B7B6}" destId="{E3892E7C-CF81-4B0E-865C-F62F9E9E8E48}" srcOrd="0" destOrd="0" presId="urn:microsoft.com/office/officeart/2005/8/layout/vProcess5"/>
    <dgm:cxn modelId="{8EE373FD-4C7A-4896-943F-11B9917D5FF9}" type="presOf" srcId="{7130FFAE-23E2-42AB-8DF9-3E3B606EA1F1}" destId="{53FA1314-161C-4363-B4BB-A334788502EF}" srcOrd="0" destOrd="0" presId="urn:microsoft.com/office/officeart/2005/8/layout/vProcess5"/>
    <dgm:cxn modelId="{354015FF-52B5-4958-9243-AA1678C00FCE}" type="presOf" srcId="{CCF26C20-3D67-4A0F-A86B-F7ECF91E0B57}" destId="{C54CB6C8-8D3F-4FB6-9234-77A6ACED8420}" srcOrd="0" destOrd="0" presId="urn:microsoft.com/office/officeart/2005/8/layout/vProcess5"/>
    <dgm:cxn modelId="{9D2D6E99-7E40-4499-8ECD-8FA7A348F51B}" type="presParOf" srcId="{D49D3713-8B36-49A1-A871-289F50659A31}" destId="{7F16E418-AF09-4F21-96C0-C435EDA75404}" srcOrd="0" destOrd="0" presId="urn:microsoft.com/office/officeart/2005/8/layout/vProcess5"/>
    <dgm:cxn modelId="{0040AAA2-9ADE-4DCC-87B4-465D77239AD0}" type="presParOf" srcId="{D49D3713-8B36-49A1-A871-289F50659A31}" destId="{E3892E7C-CF81-4B0E-865C-F62F9E9E8E48}" srcOrd="1" destOrd="0" presId="urn:microsoft.com/office/officeart/2005/8/layout/vProcess5"/>
    <dgm:cxn modelId="{8E1F7E62-B0D7-4EB0-8E4E-C7E5DB5FFA33}" type="presParOf" srcId="{D49D3713-8B36-49A1-A871-289F50659A31}" destId="{AF770465-1E5E-4638-9A1B-92EBE61B5D0C}" srcOrd="2" destOrd="0" presId="urn:microsoft.com/office/officeart/2005/8/layout/vProcess5"/>
    <dgm:cxn modelId="{81F7EB90-4E52-44D7-8A7F-0200A2F9CCA0}" type="presParOf" srcId="{D49D3713-8B36-49A1-A871-289F50659A31}" destId="{D0B16B8F-93CF-4E2B-91BA-862EF9BD9990}" srcOrd="3" destOrd="0" presId="urn:microsoft.com/office/officeart/2005/8/layout/vProcess5"/>
    <dgm:cxn modelId="{68E70673-CB57-407B-8473-7F40D06FB994}" type="presParOf" srcId="{D49D3713-8B36-49A1-A871-289F50659A31}" destId="{A4F61184-0BBF-4AB9-8C6A-810F7F4CEAFF}" srcOrd="4" destOrd="0" presId="urn:microsoft.com/office/officeart/2005/8/layout/vProcess5"/>
    <dgm:cxn modelId="{59FE3E7E-BB55-4D44-AE79-35ED6508B88B}" type="presParOf" srcId="{D49D3713-8B36-49A1-A871-289F50659A31}" destId="{C54CB6C8-8D3F-4FB6-9234-77A6ACED8420}" srcOrd="5" destOrd="0" presId="urn:microsoft.com/office/officeart/2005/8/layout/vProcess5"/>
    <dgm:cxn modelId="{1310EF75-94B7-4B55-B7F7-5D47750A3D42}" type="presParOf" srcId="{D49D3713-8B36-49A1-A871-289F50659A31}" destId="{85C1F341-FC66-4D97-B213-31D1B3CF0866}" srcOrd="6" destOrd="0" presId="urn:microsoft.com/office/officeart/2005/8/layout/vProcess5"/>
    <dgm:cxn modelId="{1ABA17DA-3A17-4B11-AD95-EC4C07BFA5CB}" type="presParOf" srcId="{D49D3713-8B36-49A1-A871-289F50659A31}" destId="{53FA1314-161C-4363-B4BB-A334788502EF}" srcOrd="7" destOrd="0" presId="urn:microsoft.com/office/officeart/2005/8/layout/vProcess5"/>
    <dgm:cxn modelId="{E35CA25D-7F20-4FD8-BE18-309FA8E95F8F}" type="presParOf" srcId="{D49D3713-8B36-49A1-A871-289F50659A31}" destId="{F1BBA345-32CF-4F37-9B73-609E1C2A1C74}" srcOrd="8" destOrd="0" presId="urn:microsoft.com/office/officeart/2005/8/layout/vProcess5"/>
    <dgm:cxn modelId="{03281E78-921B-4128-9C41-7295ED87A9F2}" type="presParOf" srcId="{D49D3713-8B36-49A1-A871-289F50659A31}" destId="{6E142851-0FC3-47AB-8F20-1CEF69FAA88D}" srcOrd="9" destOrd="0" presId="urn:microsoft.com/office/officeart/2005/8/layout/vProcess5"/>
    <dgm:cxn modelId="{989C4ADA-B58D-48C3-A77E-3F588037D0C7}" type="presParOf" srcId="{D49D3713-8B36-49A1-A871-289F50659A31}" destId="{C189177F-CB18-45F5-8095-CE0661086265}" srcOrd="10" destOrd="0" presId="urn:microsoft.com/office/officeart/2005/8/layout/vProcess5"/>
    <dgm:cxn modelId="{E3971D62-8F37-42A9-AF8C-53EFD0928EAD}" type="presParOf" srcId="{D49D3713-8B36-49A1-A871-289F50659A31}" destId="{35D217BB-B869-4299-9939-EF61A0898F34}" srcOrd="11"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69E85C-938C-4ED1-9ABD-8A0A2496C4D9}">
      <dsp:nvSpPr>
        <dsp:cNvPr id="0" name=""/>
        <dsp:cNvSpPr/>
      </dsp:nvSpPr>
      <dsp:spPr>
        <a:xfrm>
          <a:off x="2823365" y="2597032"/>
          <a:ext cx="2186604" cy="167466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a:lnSpc>
              <a:spcPct val="90000"/>
            </a:lnSpc>
            <a:spcBef>
              <a:spcPct val="0"/>
            </a:spcBef>
            <a:spcAft>
              <a:spcPct val="35000"/>
            </a:spcAft>
            <a:buNone/>
          </a:pPr>
          <a:r>
            <a:rPr lang="mk-MK" sz="2000" kern="1200" dirty="0"/>
            <a:t>Обвинителство</a:t>
          </a:r>
          <a:endParaRPr lang="en-GB" sz="2000" kern="1200" dirty="0"/>
        </a:p>
      </dsp:txBody>
      <dsp:txXfrm>
        <a:off x="2905115" y="2678782"/>
        <a:ext cx="2023104" cy="1511160"/>
      </dsp:txXfrm>
    </dsp:sp>
    <dsp:sp modelId="{D12E1021-53A6-485E-9233-4EDE67BEC917}">
      <dsp:nvSpPr>
        <dsp:cNvPr id="0" name=""/>
        <dsp:cNvSpPr/>
      </dsp:nvSpPr>
      <dsp:spPr>
        <a:xfrm rot="16200000">
          <a:off x="3329315" y="2009680"/>
          <a:ext cx="1174704" cy="0"/>
        </a:xfrm>
        <a:custGeom>
          <a:avLst/>
          <a:gdLst/>
          <a:ahLst/>
          <a:cxnLst/>
          <a:rect l="0" t="0" r="0" b="0"/>
          <a:pathLst>
            <a:path>
              <a:moveTo>
                <a:pt x="0" y="0"/>
              </a:moveTo>
              <a:lnTo>
                <a:pt x="1174704" y="0"/>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5D1F438F-1B8F-4D2A-A343-2D8B40A9494D}">
      <dsp:nvSpPr>
        <dsp:cNvPr id="0" name=""/>
        <dsp:cNvSpPr/>
      </dsp:nvSpPr>
      <dsp:spPr>
        <a:xfrm>
          <a:off x="3081781" y="300305"/>
          <a:ext cx="1669771" cy="1122022"/>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mk-MK" sz="2400" kern="1200" dirty="0"/>
            <a:t>Полиција</a:t>
          </a:r>
          <a:r>
            <a:rPr lang="en-US" sz="2400" kern="1200" dirty="0"/>
            <a:t>/</a:t>
          </a:r>
          <a:r>
            <a:rPr lang="mk-MK" sz="2400" kern="1200" dirty="0"/>
            <a:t>ОСЗ</a:t>
          </a:r>
          <a:endParaRPr lang="en-GB" sz="2400" kern="1200" dirty="0"/>
        </a:p>
      </dsp:txBody>
      <dsp:txXfrm>
        <a:off x="3136554" y="355078"/>
        <a:ext cx="1560225" cy="1012476"/>
      </dsp:txXfrm>
    </dsp:sp>
    <dsp:sp modelId="{3778DF30-23E2-4C7D-A959-3BE0EC75CBBD}">
      <dsp:nvSpPr>
        <dsp:cNvPr id="0" name=""/>
        <dsp:cNvSpPr/>
      </dsp:nvSpPr>
      <dsp:spPr>
        <a:xfrm rot="1800000">
          <a:off x="4965570" y="4231284"/>
          <a:ext cx="662809" cy="0"/>
        </a:xfrm>
        <a:custGeom>
          <a:avLst/>
          <a:gdLst/>
          <a:ahLst/>
          <a:cxnLst/>
          <a:rect l="0" t="0" r="0" b="0"/>
          <a:pathLst>
            <a:path>
              <a:moveTo>
                <a:pt x="0" y="0"/>
              </a:moveTo>
              <a:lnTo>
                <a:pt x="662809" y="0"/>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6963355E-90FB-4F2F-8A04-33DF3325C0FF}">
      <dsp:nvSpPr>
        <dsp:cNvPr id="0" name=""/>
        <dsp:cNvSpPr/>
      </dsp:nvSpPr>
      <dsp:spPr>
        <a:xfrm>
          <a:off x="5583979" y="4159875"/>
          <a:ext cx="1122022" cy="1122022"/>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mk-MK" sz="2400" kern="1200" dirty="0"/>
            <a:t>Суд</a:t>
          </a:r>
          <a:endParaRPr lang="en-GB" sz="2400" kern="1200" dirty="0"/>
        </a:p>
      </dsp:txBody>
      <dsp:txXfrm>
        <a:off x="5638752" y="4214648"/>
        <a:ext cx="1012476" cy="1012476"/>
      </dsp:txXfrm>
    </dsp:sp>
    <dsp:sp modelId="{F950A281-5A65-4A2C-946C-1B2B20A221D8}">
      <dsp:nvSpPr>
        <dsp:cNvPr id="0" name=""/>
        <dsp:cNvSpPr/>
      </dsp:nvSpPr>
      <dsp:spPr>
        <a:xfrm rot="9000000">
          <a:off x="2204955" y="4231284"/>
          <a:ext cx="662809" cy="0"/>
        </a:xfrm>
        <a:custGeom>
          <a:avLst/>
          <a:gdLst/>
          <a:ahLst/>
          <a:cxnLst/>
          <a:rect l="0" t="0" r="0" b="0"/>
          <a:pathLst>
            <a:path>
              <a:moveTo>
                <a:pt x="0" y="0"/>
              </a:moveTo>
              <a:lnTo>
                <a:pt x="662809" y="0"/>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DD254159-A8A1-4609-AFBB-38BCC8794B5D}">
      <dsp:nvSpPr>
        <dsp:cNvPr id="0" name=""/>
        <dsp:cNvSpPr/>
      </dsp:nvSpPr>
      <dsp:spPr>
        <a:xfrm>
          <a:off x="1127332" y="4159875"/>
          <a:ext cx="1122022" cy="1122022"/>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mk-MK" sz="1600" kern="1200" dirty="0"/>
            <a:t>Истражен судија</a:t>
          </a:r>
          <a:endParaRPr lang="en-GB" sz="1600" kern="1200" dirty="0"/>
        </a:p>
      </dsp:txBody>
      <dsp:txXfrm>
        <a:off x="1182105" y="4214648"/>
        <a:ext cx="1012476" cy="10124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1FE610-347E-4DC6-963D-5A8D93D8B534}">
      <dsp:nvSpPr>
        <dsp:cNvPr id="0" name=""/>
        <dsp:cNvSpPr/>
      </dsp:nvSpPr>
      <dsp:spPr>
        <a:xfrm>
          <a:off x="0" y="0"/>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mk-MK" sz="1600" b="1" kern="1200" dirty="0">
              <a:cs typeface="Arial" panose="020B0604020202020204" pitchFamily="34" charset="0"/>
            </a:rPr>
            <a:t>Прв чекор</a:t>
          </a:r>
          <a:r>
            <a:rPr lang="en-GB" sz="1600" i="1" kern="1200" dirty="0">
              <a:cs typeface="Arial" panose="020B0604020202020204" pitchFamily="34" charset="0"/>
            </a:rPr>
            <a:t>: </a:t>
          </a:r>
          <a:r>
            <a:rPr lang="mk-MK" sz="1600" i="1" kern="1200" dirty="0">
              <a:cs typeface="Arial" panose="020B0604020202020204" pitchFamily="34" charset="0"/>
            </a:rPr>
            <a:t>Меѓународниот елемент е признаен </a:t>
          </a:r>
          <a:r>
            <a:rPr lang="en-GB" sz="1600" i="1" kern="1200" dirty="0">
              <a:cs typeface="Arial" panose="020B0604020202020204" pitchFamily="34" charset="0"/>
            </a:rPr>
            <a:t> </a:t>
          </a:r>
          <a:endParaRPr lang="en-GB" sz="1600" kern="1200" dirty="0"/>
        </a:p>
      </dsp:txBody>
      <dsp:txXfrm>
        <a:off x="28616" y="28616"/>
        <a:ext cx="4475747" cy="919781"/>
      </dsp:txXfrm>
    </dsp:sp>
    <dsp:sp modelId="{5E518954-471A-4A0A-8052-11BC5FD08113}">
      <dsp:nvSpPr>
        <dsp:cNvPr id="0" name=""/>
        <dsp:cNvSpPr/>
      </dsp:nvSpPr>
      <dsp:spPr>
        <a:xfrm>
          <a:off x="421492" y="1112709"/>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mk-MK" sz="1600" b="1" kern="1200" dirty="0">
              <a:cs typeface="Arial" panose="020B0604020202020204" pitchFamily="34" charset="0"/>
            </a:rPr>
            <a:t>Втор чекор</a:t>
          </a:r>
          <a:r>
            <a:rPr lang="en-GB" sz="1600" i="1" kern="1200" dirty="0">
              <a:cs typeface="Arial" panose="020B0604020202020204" pitchFamily="34" charset="0"/>
            </a:rPr>
            <a:t>: </a:t>
          </a:r>
          <a:r>
            <a:rPr lang="mk-MK" sz="1600" i="1" kern="1200" dirty="0">
              <a:cs typeface="Arial" panose="020B0604020202020204" pitchFamily="34" charset="0"/>
            </a:rPr>
            <a:t>Локален надлежен орган утврдува која збирка факти треба да се разјасни или кои докази треба да се обезбедат</a:t>
          </a:r>
          <a:endParaRPr lang="en-GB" sz="1600" kern="1200" dirty="0"/>
        </a:p>
      </dsp:txBody>
      <dsp:txXfrm>
        <a:off x="450108" y="1141325"/>
        <a:ext cx="4530548" cy="919781"/>
      </dsp:txXfrm>
    </dsp:sp>
    <dsp:sp modelId="{FA0C563D-4AC4-49D4-8B82-2B3DA636C5B8}">
      <dsp:nvSpPr>
        <dsp:cNvPr id="0" name=""/>
        <dsp:cNvSpPr/>
      </dsp:nvSpPr>
      <dsp:spPr>
        <a:xfrm>
          <a:off x="842984" y="2225419"/>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mk-MK" sz="1600" b="1" kern="1200" dirty="0">
              <a:cs typeface="Arial" panose="020B0604020202020204" pitchFamily="34" charset="0"/>
            </a:rPr>
            <a:t>Трет чекор</a:t>
          </a:r>
          <a:r>
            <a:rPr lang="en-GB" sz="1600" i="1" kern="1200" dirty="0">
              <a:cs typeface="Arial" panose="020B0604020202020204" pitchFamily="34" charset="0"/>
            </a:rPr>
            <a:t>: </a:t>
          </a:r>
          <a:r>
            <a:rPr lang="mk-MK" sz="1600" i="1" kern="1200" dirty="0">
              <a:cs typeface="Arial" panose="020B0604020202020204" pitchFamily="34" charset="0"/>
            </a:rPr>
            <a:t>Локалниот орган одлучува кое ниво на соработка е потребно</a:t>
          </a:r>
          <a:endParaRPr lang="en-GB" sz="1600" kern="1200" dirty="0"/>
        </a:p>
      </dsp:txBody>
      <dsp:txXfrm>
        <a:off x="871600" y="2254035"/>
        <a:ext cx="4530548" cy="919781"/>
      </dsp:txXfrm>
    </dsp:sp>
    <dsp:sp modelId="{872E5D92-8A5B-4F0B-A582-AD2EC26DE1F1}">
      <dsp:nvSpPr>
        <dsp:cNvPr id="0" name=""/>
        <dsp:cNvSpPr/>
      </dsp:nvSpPr>
      <dsp:spPr>
        <a:xfrm>
          <a:off x="1264476" y="3338128"/>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mk-MK" sz="1600" b="1" kern="1200" dirty="0"/>
            <a:t>Четврти чекор</a:t>
          </a:r>
          <a:r>
            <a:rPr lang="en-US" sz="1600" kern="1200" dirty="0"/>
            <a:t>: </a:t>
          </a:r>
          <a:r>
            <a:rPr lang="mk-MK" sz="1600" i="1" kern="1200" dirty="0"/>
            <a:t>Локалниот орган по правната рамка за ЗПП започнува постапка за помош (варијации)</a:t>
          </a:r>
          <a:endParaRPr lang="en-GB" sz="1600" kern="1200" dirty="0"/>
        </a:p>
      </dsp:txBody>
      <dsp:txXfrm>
        <a:off x="1293092" y="3366744"/>
        <a:ext cx="4530548" cy="919781"/>
      </dsp:txXfrm>
    </dsp:sp>
    <dsp:sp modelId="{1570E3C4-0EB5-4850-977D-D7BF7804F5C5}">
      <dsp:nvSpPr>
        <dsp:cNvPr id="0" name=""/>
        <dsp:cNvSpPr/>
      </dsp:nvSpPr>
      <dsp:spPr>
        <a:xfrm>
          <a:off x="1685969" y="4450838"/>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mk-MK" sz="1600" b="1" kern="1200" dirty="0">
              <a:cs typeface="Arial" panose="020B0604020202020204" pitchFamily="34" charset="0"/>
            </a:rPr>
            <a:t>Петти чекор</a:t>
          </a:r>
          <a:r>
            <a:rPr lang="en-GB" sz="1600" kern="1200" dirty="0">
              <a:cs typeface="Arial" panose="020B0604020202020204" pitchFamily="34" charset="0"/>
            </a:rPr>
            <a:t>:</a:t>
          </a:r>
          <a:r>
            <a:rPr lang="en-GB" sz="1600" b="1" kern="1200" dirty="0">
              <a:cs typeface="Arial" panose="020B0604020202020204" pitchFamily="34" charset="0"/>
            </a:rPr>
            <a:t> </a:t>
          </a:r>
          <a:r>
            <a:rPr lang="mk-MK" sz="1600" i="1" kern="1200" dirty="0">
              <a:cs typeface="Arial" panose="020B0604020202020204" pitchFamily="34" charset="0"/>
            </a:rPr>
            <a:t>Испратен е допис со барање за заемна правна помош</a:t>
          </a:r>
          <a:endParaRPr lang="en-GB" sz="1600" kern="1200" dirty="0"/>
        </a:p>
      </dsp:txBody>
      <dsp:txXfrm>
        <a:off x="1714585" y="4479454"/>
        <a:ext cx="4530548" cy="919781"/>
      </dsp:txXfrm>
    </dsp:sp>
    <dsp:sp modelId="{9D632434-7AD9-454C-A5B8-907A8A8AE164}">
      <dsp:nvSpPr>
        <dsp:cNvPr id="0" name=""/>
        <dsp:cNvSpPr/>
      </dsp:nvSpPr>
      <dsp:spPr>
        <a:xfrm>
          <a:off x="5009273" y="713762"/>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5152161" y="713762"/>
        <a:ext cx="349282" cy="477881"/>
      </dsp:txXfrm>
    </dsp:sp>
    <dsp:sp modelId="{E307F77B-0ACB-4F07-895E-E85A60F4A63D}">
      <dsp:nvSpPr>
        <dsp:cNvPr id="0" name=""/>
        <dsp:cNvSpPr/>
      </dsp:nvSpPr>
      <dsp:spPr>
        <a:xfrm>
          <a:off x="5430765" y="1826472"/>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5573653" y="1826472"/>
        <a:ext cx="349282" cy="477881"/>
      </dsp:txXfrm>
    </dsp:sp>
    <dsp:sp modelId="{AE8D6596-348E-4ED8-990E-2F72A02FE46C}">
      <dsp:nvSpPr>
        <dsp:cNvPr id="0" name=""/>
        <dsp:cNvSpPr/>
      </dsp:nvSpPr>
      <dsp:spPr>
        <a:xfrm>
          <a:off x="5852257" y="2922898"/>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5995145" y="2922898"/>
        <a:ext cx="349282" cy="477881"/>
      </dsp:txXfrm>
    </dsp:sp>
    <dsp:sp modelId="{49D1460C-DD90-4744-A72E-5022D2D8FCAD}">
      <dsp:nvSpPr>
        <dsp:cNvPr id="0" name=""/>
        <dsp:cNvSpPr/>
      </dsp:nvSpPr>
      <dsp:spPr>
        <a:xfrm>
          <a:off x="6273750" y="4046463"/>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6416638" y="4046463"/>
        <a:ext cx="349282" cy="4778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892E7C-CF81-4B0E-865C-F62F9E9E8E48}">
      <dsp:nvSpPr>
        <dsp:cNvPr id="0" name=""/>
        <dsp:cNvSpPr/>
      </dsp:nvSpPr>
      <dsp:spPr>
        <a:xfrm>
          <a:off x="0" y="0"/>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mk-MK" sz="1700" b="1" kern="1200" dirty="0">
              <a:cs typeface="Arial" panose="020B0604020202020204" pitchFamily="34" charset="0"/>
            </a:rPr>
            <a:t>Шести чекор</a:t>
          </a:r>
          <a:r>
            <a:rPr lang="en-GB" sz="1700" kern="1200" dirty="0">
              <a:cs typeface="Arial" panose="020B0604020202020204" pitchFamily="34" charset="0"/>
            </a:rPr>
            <a:t>: </a:t>
          </a:r>
          <a:r>
            <a:rPr lang="mk-MK" sz="1700" i="1" kern="1200" dirty="0">
              <a:cs typeface="Arial" panose="020B0604020202020204" pitchFamily="34" charset="0"/>
            </a:rPr>
            <a:t>дописот со барање на ЗПП е примено од централниот или извршниот орган на замолената земја </a:t>
          </a:r>
          <a:endParaRPr lang="en-GB" sz="1700" kern="1200" dirty="0"/>
        </a:p>
      </dsp:txBody>
      <dsp:txXfrm>
        <a:off x="34975" y="34975"/>
        <a:ext cx="4474779" cy="1124177"/>
      </dsp:txXfrm>
    </dsp:sp>
    <dsp:sp modelId="{AF770465-1E5E-4638-9A1B-92EBE61B5D0C}">
      <dsp:nvSpPr>
        <dsp:cNvPr id="0" name=""/>
        <dsp:cNvSpPr/>
      </dsp:nvSpPr>
      <dsp:spPr>
        <a:xfrm>
          <a:off x="491130" y="1411241"/>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mk-MK" sz="1700" b="1" kern="1200" dirty="0">
              <a:cs typeface="Arial" panose="020B0604020202020204" pitchFamily="34" charset="0"/>
            </a:rPr>
            <a:t>Седми чекор</a:t>
          </a:r>
          <a:r>
            <a:rPr lang="en-GB" sz="1700" kern="1200" dirty="0">
              <a:cs typeface="Arial" panose="020B0604020202020204" pitchFamily="34" charset="0"/>
            </a:rPr>
            <a:t>:</a:t>
          </a:r>
          <a:r>
            <a:rPr lang="en-GB" sz="1700" b="1" kern="1200" dirty="0">
              <a:cs typeface="Arial" panose="020B0604020202020204" pitchFamily="34" charset="0"/>
            </a:rPr>
            <a:t> </a:t>
          </a:r>
          <a:r>
            <a:rPr lang="mk-MK" sz="1700" i="1" kern="1200" dirty="0">
              <a:cs typeface="Arial" panose="020B0604020202020204" pitchFamily="34" charset="0"/>
            </a:rPr>
            <a:t>централниот или извршниот орган на замолената земја го спроведува дописот со барање и испраќа одговор/докази назад </a:t>
          </a:r>
          <a:endParaRPr lang="en-GB" sz="1700" kern="1200" dirty="0"/>
        </a:p>
      </dsp:txBody>
      <dsp:txXfrm>
        <a:off x="526105" y="1446216"/>
        <a:ext cx="4526977" cy="1124177"/>
      </dsp:txXfrm>
    </dsp:sp>
    <dsp:sp modelId="{D0B16B8F-93CF-4E2B-91BA-862EF9BD9990}">
      <dsp:nvSpPr>
        <dsp:cNvPr id="0" name=""/>
        <dsp:cNvSpPr/>
      </dsp:nvSpPr>
      <dsp:spPr>
        <a:xfrm>
          <a:off x="974930" y="2822483"/>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mk-MK" sz="1700" b="1" i="0" kern="1200" dirty="0">
              <a:cs typeface="Arial" panose="020B0604020202020204" pitchFamily="34" charset="0"/>
            </a:rPr>
            <a:t>Осми чекор</a:t>
          </a:r>
          <a:r>
            <a:rPr lang="en-GB" sz="1700" b="1" i="0" kern="1200" dirty="0">
              <a:cs typeface="Arial" panose="020B0604020202020204" pitchFamily="34" charset="0"/>
            </a:rPr>
            <a:t>: </a:t>
          </a:r>
          <a:r>
            <a:rPr lang="mk-MK" sz="1700" b="1" i="0" kern="1200" dirty="0">
              <a:cs typeface="Arial" panose="020B0604020202020204" pitchFamily="34" charset="0"/>
            </a:rPr>
            <a:t>л</a:t>
          </a:r>
          <a:r>
            <a:rPr lang="mk-MK" sz="1700" b="0" i="1" kern="1200" dirty="0">
              <a:cs typeface="Arial" panose="020B0604020202020204" pitchFamily="34" charset="0"/>
            </a:rPr>
            <a:t>окалниот орган кој ја започнал постапката за ЗПП добива одговор</a:t>
          </a:r>
          <a:endParaRPr lang="en-GB" sz="1700" b="0" i="1" kern="1200" dirty="0"/>
        </a:p>
      </dsp:txBody>
      <dsp:txXfrm>
        <a:off x="1009905" y="2857458"/>
        <a:ext cx="4534308" cy="1124177"/>
      </dsp:txXfrm>
    </dsp:sp>
    <dsp:sp modelId="{A4F61184-0BBF-4AB9-8C6A-810F7F4CEAFF}">
      <dsp:nvSpPr>
        <dsp:cNvPr id="0" name=""/>
        <dsp:cNvSpPr/>
      </dsp:nvSpPr>
      <dsp:spPr>
        <a:xfrm>
          <a:off x="1466060" y="4233724"/>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mk-MK" sz="1700" b="1" kern="1200" dirty="0">
              <a:cs typeface="Arial" panose="020B0604020202020204" pitchFamily="34" charset="0"/>
            </a:rPr>
            <a:t>Деветти чекор</a:t>
          </a:r>
          <a:r>
            <a:rPr lang="en-GB" sz="1700" kern="1200" dirty="0">
              <a:cs typeface="Arial" panose="020B0604020202020204" pitchFamily="34" charset="0"/>
            </a:rPr>
            <a:t>: </a:t>
          </a:r>
          <a:r>
            <a:rPr lang="mk-MK" sz="1700" kern="1200" dirty="0">
              <a:cs typeface="Arial" panose="020B0604020202020204" pitchFamily="34" charset="0"/>
            </a:rPr>
            <a:t>Л</a:t>
          </a:r>
          <a:r>
            <a:rPr lang="ru-RU" sz="1700" i="1" kern="1200" dirty="0">
              <a:cs typeface="Arial" panose="020B0604020202020204" pitchFamily="34" charset="0"/>
            </a:rPr>
            <a:t>окалниот орган го испитува одговорот и донесува одлука за понатамошните чекори, вклучувајќи дополнителни (дописи со барање за ЗПП)</a:t>
          </a:r>
          <a:endParaRPr lang="en-GB" sz="1700" i="1" kern="1200" dirty="0"/>
        </a:p>
      </dsp:txBody>
      <dsp:txXfrm>
        <a:off x="1501035" y="4268699"/>
        <a:ext cx="4526977" cy="1124177"/>
      </dsp:txXfrm>
    </dsp:sp>
    <dsp:sp modelId="{C54CB6C8-8D3F-4FB6-9234-77A6ACED8420}">
      <dsp:nvSpPr>
        <dsp:cNvPr id="0" name=""/>
        <dsp:cNvSpPr/>
      </dsp:nvSpPr>
      <dsp:spPr>
        <a:xfrm>
          <a:off x="5088057" y="914593"/>
          <a:ext cx="776182" cy="776182"/>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GB" sz="3500" kern="1200"/>
        </a:p>
      </dsp:txBody>
      <dsp:txXfrm>
        <a:off x="5262698" y="914593"/>
        <a:ext cx="426900" cy="584077"/>
      </dsp:txXfrm>
    </dsp:sp>
    <dsp:sp modelId="{85C1F341-FC66-4D97-B213-31D1B3CF0866}">
      <dsp:nvSpPr>
        <dsp:cNvPr id="0" name=""/>
        <dsp:cNvSpPr/>
      </dsp:nvSpPr>
      <dsp:spPr>
        <a:xfrm>
          <a:off x="5579188" y="2325834"/>
          <a:ext cx="776182" cy="776182"/>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GB" sz="3500" kern="1200"/>
        </a:p>
      </dsp:txBody>
      <dsp:txXfrm>
        <a:off x="5753829" y="2325834"/>
        <a:ext cx="426900" cy="584077"/>
      </dsp:txXfrm>
    </dsp:sp>
    <dsp:sp modelId="{53FA1314-161C-4363-B4BB-A334788502EF}">
      <dsp:nvSpPr>
        <dsp:cNvPr id="0" name=""/>
        <dsp:cNvSpPr/>
      </dsp:nvSpPr>
      <dsp:spPr>
        <a:xfrm>
          <a:off x="6062987" y="3737076"/>
          <a:ext cx="776182" cy="776182"/>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GB" sz="3500" kern="1200"/>
        </a:p>
      </dsp:txBody>
      <dsp:txXfrm>
        <a:off x="6237628" y="3737076"/>
        <a:ext cx="426900" cy="584077"/>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6/30/2021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Дневен ред (агенда) на сесијата. Претставниците треба да имаат копија.</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2245551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kern="1200" baseline="0" dirty="0">
                <a:solidFill>
                  <a:schemeClr val="tx1"/>
                </a:solidFill>
                <a:effectLst/>
                <a:latin typeface="+mn-lt"/>
                <a:ea typeface="ＭＳ Ｐゴシック" pitchFamily="-65" charset="-128"/>
                <a:cs typeface="ＭＳ Ｐゴシック" pitchFamily="-65" charset="-128"/>
              </a:rPr>
              <a:t>Cloud computing </a:t>
            </a:r>
            <a:r>
              <a:rPr lang="mk-MK" sz="1200" b="0" i="0" kern="1200" baseline="0" dirty="0">
                <a:solidFill>
                  <a:schemeClr val="tx1"/>
                </a:solidFill>
                <a:effectLst/>
                <a:latin typeface="+mn-lt"/>
                <a:ea typeface="ＭＳ Ｐゴシック" pitchFamily="-65" charset="-128"/>
                <a:cs typeface="ＭＳ Ｐゴシック" pitchFamily="-65" charset="-128"/>
              </a:rPr>
              <a:t>(компјутерски податоци</a:t>
            </a:r>
            <a:r>
              <a:rPr lang="ru-RU" sz="1200" b="0" i="0" kern="1200" baseline="0" dirty="0">
                <a:solidFill>
                  <a:schemeClr val="tx1"/>
                </a:solidFill>
                <a:effectLst/>
                <a:latin typeface="+mn-lt"/>
                <a:ea typeface="ＭＳ Ｐゴシック" pitchFamily="-65" charset="-128"/>
                <a:cs typeface="ＭＳ Ｐゴシック" pitchFamily="-65" charset="-128"/>
              </a:rPr>
              <a:t> во о</a:t>
            </a:r>
            <a:r>
              <a:rPr lang="ru-RU" sz="1200" b="0" i="0" kern="1200" dirty="0">
                <a:solidFill>
                  <a:schemeClr val="tx1"/>
                </a:solidFill>
                <a:effectLst/>
                <a:latin typeface="+mn-lt"/>
                <a:ea typeface="ＭＳ Ｐゴシック" pitchFamily="-65" charset="-128"/>
                <a:cs typeface="ＭＳ Ｐゴシック" pitchFamily="-65" charset="-128"/>
              </a:rPr>
              <a:t>блак) е достапност на компјутерски системски ресурси на барање, особено складирање на податоци (складирање во облак) и компјутерски процесирачки капацитет, без директно активно управување од страна на корисникот. Поимот генерално се користи за да се опишат центрите за податоци достапни на многу корисници преку интернет. </a:t>
            </a:r>
          </a:p>
          <a:p>
            <a:br>
              <a:rPr lang="ru-RU" sz="1200" b="0" i="0" kern="1200" dirty="0">
                <a:solidFill>
                  <a:schemeClr val="tx1"/>
                </a:solidFill>
                <a:effectLst/>
                <a:latin typeface="+mn-lt"/>
                <a:ea typeface="ＭＳ Ｐゴシック" pitchFamily="-65" charset="-128"/>
                <a:cs typeface="ＭＳ Ｐゴシック" pitchFamily="-65" charset="-128"/>
              </a:rPr>
            </a:br>
            <a:r>
              <a:rPr lang="ru-RU" b="0" dirty="0"/>
              <a:t>Големите облаци</a:t>
            </a:r>
            <a:r>
              <a:rPr lang="ru-RU" b="0" baseline="0" dirty="0"/>
              <a:t> кои се </a:t>
            </a:r>
            <a:r>
              <a:rPr lang="ru-RU" b="0" dirty="0"/>
              <a:t>доминантни денес, честопати имаат функции распоредени на повеќе локации од централните сервери. Ако врската со корисникот е релативно блиска, таа може да биде назначена како т.н. </a:t>
            </a:r>
            <a:r>
              <a:rPr lang="en-US" b="0" dirty="0"/>
              <a:t>edge</a:t>
            </a:r>
            <a:r>
              <a:rPr lang="mk-MK" b="0" dirty="0"/>
              <a:t>-</a:t>
            </a:r>
            <a:r>
              <a:rPr lang="ru-RU" b="0" dirty="0"/>
              <a:t>сервер</a:t>
            </a:r>
            <a:r>
              <a:rPr lang="en-US" b="0" dirty="0"/>
              <a:t> (</a:t>
            </a:r>
            <a:r>
              <a:rPr lang="mk-MK" b="0" dirty="0"/>
              <a:t>сервер на периметарот на локалната мрежа)</a:t>
            </a:r>
            <a:r>
              <a:rPr lang="ru-RU" b="0" dirty="0"/>
              <a:t>.</a:t>
            </a:r>
            <a:endParaRPr lang="en-GB" b="0" dirty="0"/>
          </a:p>
          <a:p>
            <a:pPr algn="just"/>
            <a:endParaRPr lang="en-GB" b="0" dirty="0"/>
          </a:p>
          <a:p>
            <a:pPr algn="just"/>
            <a:r>
              <a:rPr lang="ru-RU" b="0" dirty="0"/>
              <a:t>Облаците можат да бидат ограничени на една организација (корпоративни облаци) или да бидат достапни за многу организации (јавен облак).</a:t>
            </a:r>
            <a:endParaRPr lang="en-U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2427458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Некои од најважните предизвици во врска со стекнувањето на електронски докази преку заемна правна помош во кривичните предмети. Аспектите на предизвиците им беа презентирани на претставниците за време на Воведната обука.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42580111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Време доделено за прашања на претставниците.</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761560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a:t>Постојат различни пристапи за поставување на централните и извршните органи за заемна правна помош. Во зависност од домашната правна рамка, вклучително и усвоените меѓународни договори, поставеноста може да варира.</a:t>
            </a:r>
          </a:p>
          <a:p>
            <a:endParaRPr lang="en-US" dirty="0"/>
          </a:p>
          <a:p>
            <a:r>
              <a:rPr lang="ru-RU" dirty="0"/>
              <a:t>Претставниците треба да бидат охрабрени да ја опишат</a:t>
            </a:r>
            <a:r>
              <a:rPr lang="ru-RU" baseline="0" dirty="0"/>
              <a:t> </a:t>
            </a:r>
            <a:r>
              <a:rPr lang="ru-RU" dirty="0"/>
              <a:t>состојбата во нивната земја.</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26282053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30754891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a:t>Препораките се земени од Извештајот за проценка на T-CY за ЗПП од 2014 година и се самообјаснувачки. Експертот треба да ја потенцира важноста на спроведувањето на презентираните и советуваните концепти и идеи.</a:t>
            </a:r>
            <a:r>
              <a:rPr lang="en-US" dirty="0"/>
              <a:t> </a:t>
            </a:r>
          </a:p>
          <a:p>
            <a:endParaRPr lang="en-US" dirty="0"/>
          </a:p>
          <a:p>
            <a:pPr rtl="0"/>
            <a:r>
              <a:rPr lang="ru-RU" sz="1200" b="0" i="0" kern="1200" dirty="0">
                <a:solidFill>
                  <a:schemeClr val="tx1"/>
                </a:solidFill>
                <a:effectLst/>
                <a:latin typeface="+mn-lt"/>
                <a:ea typeface="ＭＳ Ｐゴシック" pitchFamily="-65" charset="-128"/>
                <a:cs typeface="ＭＳ Ｐゴシック" pitchFamily="-65" charset="-128"/>
              </a:rPr>
              <a:t>Претставниците треба да се охрабрат да го прочитаат Извештајот за проценка што може да го најдат на: </a:t>
            </a:r>
            <a:r>
              <a:rPr lang="en-US" dirty="0"/>
              <a:t>https://rm.coe.int/t-cy-2017-2-mla-follow-up-rep/168076d55f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1341702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Време доделено за прашања на претставниците.</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42587525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u="none" strike="noStrike" kern="1200" dirty="0">
                <a:solidFill>
                  <a:schemeClr val="tx1"/>
                </a:solidFill>
                <a:effectLst/>
                <a:latin typeface="+mn-lt"/>
                <a:ea typeface="ＭＳ Ｐゴシック" pitchFamily="-65" charset="-128"/>
                <a:cs typeface="ＭＳ Ｐゴシック" pitchFamily="-65" charset="-128"/>
              </a:rPr>
              <a:t>Овие и </a:t>
            </a:r>
            <a:r>
              <a:rPr lang="ru-RU" sz="1200" b="0" i="0" u="none" strike="noStrike" kern="1200" baseline="0" dirty="0">
                <a:solidFill>
                  <a:schemeClr val="tx1"/>
                </a:solidFill>
                <a:effectLst/>
                <a:latin typeface="+mn-lt"/>
                <a:ea typeface="ＭＳ Ｐゴシック" pitchFamily="-65" charset="-128"/>
                <a:cs typeface="ＭＳ Ｐゴシック" pitchFamily="-65" charset="-128"/>
              </a:rPr>
              <a:t>претстојните </a:t>
            </a:r>
            <a:r>
              <a:rPr lang="ru-RU" sz="1200" b="0" i="0" u="none" strike="noStrike" kern="1200" dirty="0">
                <a:solidFill>
                  <a:schemeClr val="tx1"/>
                </a:solidFill>
                <a:effectLst/>
                <a:latin typeface="+mn-lt"/>
                <a:ea typeface="ＭＳ Ｐゴシック" pitchFamily="-65" charset="-128"/>
                <a:cs typeface="ＭＳ Ｐゴシック" pitchFamily="-65" charset="-128"/>
              </a:rPr>
              <a:t>слајдови ги опишуваат</a:t>
            </a:r>
            <a:r>
              <a:rPr lang="ru-RU" sz="1200" b="0" i="0" u="none" strike="noStrike" kern="1200" baseline="0" dirty="0">
                <a:solidFill>
                  <a:schemeClr val="tx1"/>
                </a:solidFill>
                <a:effectLst/>
                <a:latin typeface="+mn-lt"/>
                <a:ea typeface="ＭＳ Ｐゴシック" pitchFamily="-65" charset="-128"/>
                <a:cs typeface="ＭＳ Ｐゴシック" pitchFamily="-65" charset="-128"/>
              </a:rPr>
              <a:t> вообичаените чекори </a:t>
            </a:r>
            <a:r>
              <a:rPr lang="ru-RU" sz="1200" b="0" i="0" u="none" strike="noStrike" kern="1200" dirty="0">
                <a:solidFill>
                  <a:schemeClr val="tx1"/>
                </a:solidFill>
                <a:effectLst/>
                <a:latin typeface="+mn-lt"/>
                <a:ea typeface="ＭＳ Ｐゴシック" pitchFamily="-65" charset="-128"/>
                <a:cs typeface="ＭＳ Ｐゴシック" pitchFamily="-65" charset="-128"/>
              </a:rPr>
              <a:t>на постапките за ЗПП. Чекорите се самообјаснувачки и треба да им бидат добро познати на практичарите на кривично право, бидејќи одговараат на постапките на домашните случаи, со дополнение на меѓународниот елемент.</a:t>
            </a:r>
            <a:endParaRPr lang="en-US" dirty="0"/>
          </a:p>
          <a:p>
            <a:endParaRPr lang="en-US" dirty="0"/>
          </a:p>
          <a:p>
            <a:pPr rtl="0"/>
            <a:r>
              <a:rPr lang="ru-RU" sz="1200" b="0" i="0" u="none" strike="noStrike" kern="1200" dirty="0">
                <a:solidFill>
                  <a:schemeClr val="tx1"/>
                </a:solidFill>
                <a:effectLst/>
                <a:latin typeface="+mn-lt"/>
                <a:ea typeface="ＭＳ Ｐゴシック" pitchFamily="-65" charset="-128"/>
                <a:cs typeface="ＭＳ Ｐゴシック" pitchFamily="-65" charset="-128"/>
              </a:rPr>
              <a:t>Прв чекор: предуслов за означување на случајот како ЗПП е воспоставување на меѓународниот елемент на случајот во согласност со законот.</a:t>
            </a:r>
            <a:endParaRPr lang="ru-RU" b="0" dirty="0">
              <a:effectLst/>
            </a:endParaRPr>
          </a:p>
          <a:p>
            <a:pPr rtl="0"/>
            <a:r>
              <a:rPr lang="ru-RU" sz="1200" b="0" i="0" u="none" strike="noStrike" kern="1200" dirty="0">
                <a:solidFill>
                  <a:schemeClr val="tx1"/>
                </a:solidFill>
                <a:effectLst/>
                <a:latin typeface="+mn-lt"/>
                <a:ea typeface="ＭＳ Ｐゴシック" pitchFamily="-65" charset="-128"/>
                <a:cs typeface="ＭＳ Ｐゴシック" pitchFamily="-65" charset="-128"/>
              </a:rPr>
              <a:t>Втор чекор: органите за спроведување треба темелно да го анализираат случајот и да утврдат кои факти треба да се обезбедат.</a:t>
            </a:r>
            <a:endParaRPr lang="ru-RU" b="0" dirty="0">
              <a:effectLst/>
            </a:endParaRPr>
          </a:p>
          <a:p>
            <a:pPr rtl="0"/>
            <a:r>
              <a:rPr lang="ru-RU" sz="1200" b="0" i="0" u="none" strike="noStrike" kern="1200" dirty="0">
                <a:solidFill>
                  <a:schemeClr val="tx1"/>
                </a:solidFill>
                <a:effectLst/>
                <a:latin typeface="+mn-lt"/>
                <a:ea typeface="ＭＳ Ｐゴシック" pitchFamily="-65" charset="-128"/>
                <a:cs typeface="ＭＳ Ｐゴシック" pitchFamily="-65" charset="-128"/>
              </a:rPr>
              <a:t>Трет чекор: нивото на информации може да биде различно поради различните фази на постапката.</a:t>
            </a:r>
            <a:endParaRPr lang="ru-RU" b="0" dirty="0">
              <a:effectLst/>
            </a:endParaRPr>
          </a:p>
          <a:p>
            <a:r>
              <a:rPr lang="ru-RU" sz="1200" b="0" i="0" u="none" strike="noStrike" kern="1200" dirty="0">
                <a:solidFill>
                  <a:schemeClr val="tx1"/>
                </a:solidFill>
                <a:effectLst/>
                <a:latin typeface="+mn-lt"/>
                <a:ea typeface="ＭＳ Ｐゴシック" pitchFamily="-65" charset="-128"/>
                <a:cs typeface="ＭＳ Ｐゴシック" pitchFamily="-65" charset="-128"/>
              </a:rPr>
              <a:t>Четврти чекор: неформалната и формалната помош се разликуваат по брзина, што беше претходно објаснето.</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796733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a:t>Петти чекор: постапките за ЗПП можат да одземаат значително многу време. Сепак, органите што чекаат (одговор) не треба да зависат само од одговорот.</a:t>
            </a:r>
            <a:r>
              <a:rPr lang="ru-RU" baseline="0" dirty="0"/>
              <a:t> </a:t>
            </a:r>
            <a:r>
              <a:rPr lang="ru-RU" dirty="0"/>
              <a:t>Тие треба да дејствуваат проактивно и да ги преземат сите потребни мерки што можат да се преземат додека чекаат одговор. Претставниците треба да бидат прашани што може да биде тоа.</a:t>
            </a:r>
          </a:p>
          <a:p>
            <a:endParaRPr lang="ru-RU" dirty="0"/>
          </a:p>
          <a:p>
            <a:r>
              <a:rPr lang="ru-RU" dirty="0"/>
              <a:t>Чекор 6: замолената земја го прима дописот со барање и започнува локална постапка што може да се разликува, како што е претходно опишано од страната барател.</a:t>
            </a:r>
          </a:p>
          <a:p>
            <a:endParaRPr lang="ru-RU" dirty="0"/>
          </a:p>
          <a:p>
            <a:r>
              <a:rPr lang="ru-RU" dirty="0"/>
              <a:t>Чекор 7: одговорот се праќа назад во согласност со локалните фактички и законски можности.</a:t>
            </a:r>
          </a:p>
          <a:p>
            <a:endParaRPr lang="ru-RU" dirty="0"/>
          </a:p>
          <a:p>
            <a:r>
              <a:rPr lang="ru-RU" dirty="0"/>
              <a:t>Чекор 8 и 9: одговорот е примен и се анализира. Дополнителни дописи со барање или како појаснување, додаток или комплетно ново барање, врз основа на утврдените факти од првиот допис со</a:t>
            </a:r>
            <a:r>
              <a:rPr lang="ru-RU" baseline="0" dirty="0"/>
              <a:t> барање</a:t>
            </a:r>
            <a:r>
              <a:rPr lang="ru-RU" dirty="0"/>
              <a:t>, се исто така на располагање.</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40877354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296491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Цели на сесијата. Претставниците треба да бидат запознаени со она што се очекува да се постигне до крајот на сесијата.</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9604601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307487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Постои можност надлежните органи да побараат дополнителни информации, правно оправдување или слично. Органот барател треба да биде свесен за тоа и подготвен да одговори навремено. </a:t>
            </a:r>
          </a:p>
          <a:p>
            <a:br>
              <a:rPr lang="ru-RU" sz="1200" b="0" i="0" kern="1200" dirty="0">
                <a:solidFill>
                  <a:schemeClr val="tx1"/>
                </a:solidFill>
                <a:effectLst/>
                <a:latin typeface="+mn-lt"/>
                <a:ea typeface="ＭＳ Ｐゴシック" pitchFamily="-65" charset="-128"/>
                <a:cs typeface="ＭＳ Ｐゴシック" pitchFamily="-65" charset="-128"/>
              </a:rPr>
            </a:b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26077981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Претставниците се поканети да го споделат своето искуство.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7307835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Време доделено за прашања на претставниците.</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0354537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a:t>Студија на случај за вистински случај од 2020 година. Дополнителен материјал за тоа е даден во пакетот за обука.</a:t>
            </a:r>
          </a:p>
          <a:p>
            <a:endParaRPr lang="en-US" dirty="0"/>
          </a:p>
          <a:p>
            <a:r>
              <a:rPr lang="ru-RU" dirty="0"/>
              <a:t>Во зависност од околностите, работата може да се организира во групите со доделено време за анализа на резимето и изготвување на заклучоците, или експертот може да ја задржи публиката како една група и заедно со претставниците да ги помине анализата и заклучоците.</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10578100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380487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24373616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37126651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Време доделено за прашања на претставниците.</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9863793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Цели на сесијата. Претставниците треба да бидат запознаени со она што се очекува да се постигне до крајот на сесијата.</a:t>
            </a: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3003929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mk-MK" dirty="0"/>
              <a:t>Овој слајд претставува</a:t>
            </a:r>
            <a:r>
              <a:rPr lang="mk-MK" baseline="0" dirty="0"/>
              <a:t> брзо повторување на дефинициите, информациите и објаснувањата за повеќето најтипични компјутерски податоци што се користат денес. Ова веќе им беше презентирано на претставниците во рамки на сесиите за членовите (1 и 18) на Конвенцијата од Будимпешта, електронски докази и слично.</a:t>
            </a:r>
          </a:p>
          <a:p>
            <a:pPr algn="just"/>
            <a:endParaRPr lang="mk-MK" baseline="0" dirty="0"/>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31712584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Време доделено за последни прашања.</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1547674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Поедноставно</a:t>
            </a:r>
            <a:r>
              <a:rPr lang="mk-MK" baseline="0" dirty="0"/>
              <a:t> објаснување на информациите претставени во претходниот слајд.</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10060186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mk-MK" dirty="0"/>
              <a:t>Дополнителни информации</a:t>
            </a:r>
            <a:r>
              <a:rPr lang="mk-MK" baseline="0" dirty="0"/>
              <a:t> за суштината на информациите, како што се информации за претплатници, податочен сообраќај, содржински податоци и податоци во облак.</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40465608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mk-MK" b="0" dirty="0">
                <a:solidFill>
                  <a:srgbClr val="555555"/>
                </a:solidFill>
                <a:effectLst/>
              </a:rPr>
              <a:t>Основните информации за претплатници се најпрво дефинирани </a:t>
            </a:r>
            <a:r>
              <a:rPr lang="mk-MK" b="0" baseline="0" dirty="0">
                <a:solidFill>
                  <a:srgbClr val="555555"/>
                </a:solidFill>
                <a:effectLst/>
              </a:rPr>
              <a:t>од компаниите за телекомуникација и значат: (А) име, (Б) адреса, записи за локални/</a:t>
            </a:r>
            <a:r>
              <a:rPr lang="ru-RU" b="0" dirty="0">
                <a:solidFill>
                  <a:srgbClr val="555555"/>
                </a:solidFill>
                <a:effectLst/>
              </a:rPr>
              <a:t>далечни телефонски врски или записи за времето/датумот и времетраењето на сесијата, (Г) должина на користење на услугата, вклучувајќи и датум на започнување и видови на користени услуги, (Д) телефонски или инструментациски број или друг претплатнички број или идентитет, вклучувајќи и која било доделена </a:t>
            </a:r>
            <a:r>
              <a:rPr lang="en-US" b="0" dirty="0">
                <a:solidFill>
                  <a:srgbClr val="555555"/>
                </a:solidFill>
                <a:effectLst/>
              </a:rPr>
              <a:t>IP</a:t>
            </a:r>
            <a:r>
              <a:rPr lang="ru-RU" b="0" dirty="0">
                <a:solidFill>
                  <a:srgbClr val="555555"/>
                </a:solidFill>
                <a:effectLst/>
              </a:rPr>
              <a:t> адреса и (Ѓ) средства и извор на плаќање за таквата услуга, вклучувајќи броеви на кредитни картички или банкарски сметки.</a:t>
            </a:r>
            <a:endParaRPr lang="en-GB" b="0" dirty="0">
              <a:solidFill>
                <a:srgbClr val="555555"/>
              </a:solidFill>
              <a:effectLst/>
            </a:endParaRP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b="0" dirty="0">
              <a:solidFill>
                <a:srgbClr val="555555"/>
              </a:solidFill>
              <a:effectLst/>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ru-RU" b="0" dirty="0">
                <a:solidFill>
                  <a:srgbClr val="555555"/>
                </a:solidFill>
                <a:effectLst/>
              </a:rPr>
              <a:t>Денес се спроведува за претплатниците на давателите на интернет услуги со цел пристап до интернет.</a:t>
            </a:r>
            <a:endParaRPr lang="en-U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2511214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mk-MK" dirty="0">
                <a:effectLst/>
                <a:latin typeface="Arial" panose="020B0604020202020204" pitchFamily="34" charset="0"/>
              </a:rPr>
              <a:t>Во принцип, </a:t>
            </a:r>
            <a:r>
              <a:rPr lang="mk-MK" dirty="0" err="1">
                <a:effectLst/>
                <a:latin typeface="Arial" panose="020B0604020202020204" pitchFamily="34" charset="0"/>
              </a:rPr>
              <a:t>ОИП</a:t>
            </a:r>
            <a:r>
              <a:rPr lang="en-US" dirty="0">
                <a:effectLst/>
                <a:latin typeface="Arial" panose="020B0604020202020204" pitchFamily="34" charset="0"/>
              </a:rPr>
              <a:t>/BSI</a:t>
            </a:r>
            <a:r>
              <a:rPr lang="mk-MK" dirty="0">
                <a:effectLst/>
                <a:latin typeface="Arial" panose="020B0604020202020204" pitchFamily="34" charset="0"/>
              </a:rPr>
              <a:t> се однесува на какви било информации што</a:t>
            </a:r>
            <a:r>
              <a:rPr lang="mk-MK" baseline="0" dirty="0">
                <a:effectLst/>
                <a:latin typeface="Arial" panose="020B0604020202020204" pitchFamily="34" charset="0"/>
              </a:rPr>
              <a:t> ги поседува администрацијата на давателот на услуги во врска со претплатник на нивните услуги. Информациите за претплатници може да бидат содржани во форма на компјутерски податоци или во која било друга форма, како што се хартиени записи.</a:t>
            </a:r>
          </a:p>
          <a:p>
            <a:pPr algn="just"/>
            <a:endParaRPr lang="en-GB" dirty="0">
              <a:effectLst/>
              <a:latin typeface="Arial" panose="020B0604020202020204" pitchFamily="34" charset="0"/>
            </a:endParaRPr>
          </a:p>
          <a:p>
            <a:pPr algn="just"/>
            <a:r>
              <a:rPr lang="mk-MK" dirty="0">
                <a:effectLst/>
                <a:latin typeface="Arial" panose="020B0604020202020204" pitchFamily="34" charset="0"/>
              </a:rPr>
              <a:t>Бидејќи информациите</a:t>
            </a:r>
            <a:r>
              <a:rPr lang="mk-MK" baseline="0" dirty="0">
                <a:effectLst/>
                <a:latin typeface="Arial" panose="020B0604020202020204" pitchFamily="34" charset="0"/>
              </a:rPr>
              <a:t> за претплатникот вклучуваат и други форми на податоци, освен само компјутерски, во членот е вклучена посебна одредба за овој вид информации. „Претплатник“ е наменет да вклучува широк спектар на клиенти на даватели на услуги, од лица кои имаат платено претплата, до оние кои добиваат бесплатни услуги. </a:t>
            </a:r>
            <a:r>
              <a:rPr lang="ru-RU" baseline="0" dirty="0">
                <a:effectLst/>
                <a:latin typeface="Arial" panose="020B0604020202020204" pitchFamily="34" charset="0"/>
              </a:rPr>
              <a:t>Исто така, вклучува информации во врска со лица кои имаат право да ја користат претплатничката сметка.</a:t>
            </a:r>
            <a:endParaRPr lang="en-GB" dirty="0">
              <a:effectLst/>
              <a:latin typeface="Arial" panose="020B0604020202020204" pitchFamily="34" charset="0"/>
            </a:endParaRPr>
          </a:p>
          <a:p>
            <a:pPr algn="just"/>
            <a:endParaRPr lang="en-GB" dirty="0">
              <a:effectLst/>
              <a:latin typeface="Arial" panose="020B0604020202020204" pitchFamily="34" charset="0"/>
            </a:endParaRPr>
          </a:p>
          <a:p>
            <a:pPr algn="just"/>
            <a:r>
              <a:rPr lang="ru-RU" dirty="0">
                <a:effectLst/>
                <a:latin typeface="Arial" panose="020B0604020202020204" pitchFamily="34" charset="0"/>
              </a:rPr>
              <a:t>Во текот на кривичната истрага, информациите за претплатникот може да бидат потребни првенствено во две специфични ситуации. Прво, потребни се информации за претплатникот за да се идентификуваат кои услуги и сродни технички мерки биле користени или ги користи претплатник, како што се видот на користената телефонска услуга (на пр. мобилна), видот на другите придружни услуги што се користат (на пр., проследување повик, говорна пошта, итн.), телефонски број или друга техничка адреса (на пр., адреса за е-пошта).</a:t>
            </a:r>
          </a:p>
          <a:p>
            <a:pPr algn="just"/>
            <a:endParaRPr lang="en-GB" dirty="0">
              <a:effectLst/>
              <a:latin typeface="Arial" panose="020B0604020202020204" pitchFamily="34" charset="0"/>
            </a:endParaRPr>
          </a:p>
          <a:p>
            <a:pPr rtl="0"/>
            <a:r>
              <a:rPr lang="ru-RU" sz="1200" b="0" i="0" kern="1200" dirty="0">
                <a:solidFill>
                  <a:schemeClr val="tx1"/>
                </a:solidFill>
                <a:effectLst/>
                <a:latin typeface="+mn-lt"/>
                <a:ea typeface="ＭＳ Ｐゴシック" pitchFamily="-65" charset="-128"/>
                <a:cs typeface="ＭＳ Ｐゴシック" pitchFamily="-65" charset="-128"/>
              </a:rPr>
              <a:t>Второ, кога е позната техничката адреса, потребни се информации за претплатникот за да се помогне во утврдувањето на идентитетот на засегнатото лице. Други информации за претплатници, како што се комерцијални информации за наплата и записи за уплати на претплатникот, исто така може да бидат релевантни за кривичните истраги, особено кога кривичното дело кое се истражува вклучува компјутерска измама или друго економско кривично дело.</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42072186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Овие податоци ги генерираат компјутерите во синџирот на комуникација, со цел да ја насочат комуникацијата од нејзиниот извор до нејзината дестинација. Затоа е помошен за самата комуникација. </a:t>
            </a:r>
          </a:p>
          <a:p>
            <a:endParaRPr lang="en-GB" dirty="0">
              <a:effectLst/>
              <a:latin typeface="Arial" panose="020B0604020202020204" pitchFamily="34" charset="0"/>
            </a:endParaRPr>
          </a:p>
          <a:p>
            <a:pPr rtl="0"/>
            <a:r>
              <a:rPr lang="ru-RU" sz="1200" b="0" i="0" kern="1200" dirty="0">
                <a:solidFill>
                  <a:schemeClr val="tx1"/>
                </a:solidFill>
                <a:effectLst/>
                <a:latin typeface="+mn-lt"/>
                <a:ea typeface="ＭＳ Ｐゴシック" pitchFamily="-65" charset="-128"/>
                <a:cs typeface="ＭＳ Ｐゴシック" pitchFamily="-65" charset="-128"/>
              </a:rPr>
              <a:t>Во случај на истрага на кривично дело сторено во врска со компјутерски систем, потребни е податочниот сообраќај за да се пронајде изворот на комуникација како почетна точка за собирање на дополнителни докази или како дел од доказите за кривичното дело. Податочниот сообраќај да бидат краткотраен, што прави неопходно да се побара експедитивно зачувување на истиот. Според тоа, неговото брзо откривање може да биде потребно за да се препознае рутата на комуникација со цел да се соберат дополнителни докази пред да се избришат или да се идентификува осомниченото лице. Затоа,</a:t>
            </a:r>
            <a:r>
              <a:rPr lang="ru-RU" sz="1200" b="0" i="0" kern="1200" baseline="0" dirty="0">
                <a:solidFill>
                  <a:schemeClr val="tx1"/>
                </a:solidFill>
                <a:effectLst/>
                <a:latin typeface="+mn-lt"/>
                <a:ea typeface="ＭＳ Ｐゴシック" pitchFamily="-65" charset="-128"/>
                <a:cs typeface="ＭＳ Ｐゴシック" pitchFamily="-65" charset="-128"/>
              </a:rPr>
              <a:t> о</a:t>
            </a:r>
            <a:r>
              <a:rPr lang="ru-RU" sz="1200" b="0" i="0" kern="1200" dirty="0">
                <a:solidFill>
                  <a:schemeClr val="tx1"/>
                </a:solidFill>
                <a:effectLst/>
                <a:latin typeface="+mn-lt"/>
                <a:ea typeface="ＭＳ Ｐゴシック" pitchFamily="-65" charset="-128"/>
                <a:cs typeface="ＭＳ Ｐゴシック" pitchFamily="-65" charset="-128"/>
              </a:rPr>
              <a:t>бичната постапка за собирање и откривање на компјутерски податоци може да биде недоволна.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Покрај тоа, преземањето на податочниот сообраќај се смета дека во принцип е помалку интрузивно, бидејќи како таков не ја открива содржината на комуникацијата за која се смета дека е почувствителна.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20334280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Конвенцијата од Будимпешта не дава дефиниција за </a:t>
            </a:r>
            <a:r>
              <a:rPr lang="mk-MK" sz="1200" b="0" i="0" kern="1200" dirty="0" err="1">
                <a:solidFill>
                  <a:schemeClr val="tx1"/>
                </a:solidFill>
                <a:effectLst/>
                <a:latin typeface="+mn-lt"/>
                <a:ea typeface="ＭＳ Ｐゴシック" pitchFamily="-65" charset="-128"/>
                <a:cs typeface="ＭＳ Ｐゴシック" pitchFamily="-65" charset="-128"/>
              </a:rPr>
              <a:t>содржинските</a:t>
            </a:r>
            <a:r>
              <a:rPr lang="mk-MK" sz="1200" b="0" i="0" kern="1200" baseline="0" dirty="0">
                <a:solidFill>
                  <a:schemeClr val="tx1"/>
                </a:solidFill>
                <a:effectLst/>
                <a:latin typeface="+mn-lt"/>
                <a:ea typeface="ＭＳ Ｐゴシック" pitchFamily="-65" charset="-128"/>
                <a:cs typeface="ＭＳ Ｐゴシック" pitchFamily="-65" charset="-128"/>
              </a:rPr>
              <a:t> податоци</a:t>
            </a:r>
            <a:r>
              <a:rPr lang="ru-RU" sz="1200" b="0" i="0" kern="1200" dirty="0">
                <a:solidFill>
                  <a:schemeClr val="tx1"/>
                </a:solidFill>
                <a:effectLst/>
                <a:latin typeface="+mn-lt"/>
                <a:ea typeface="ＭＳ Ｐゴシック" pitchFamily="-65" charset="-128"/>
                <a:cs typeface="ＭＳ Ｐゴシック" pitchFamily="-65" charset="-128"/>
              </a:rPr>
              <a:t>. Сепак, постојат број различни правни извори кои даваат слични описи на поимот „содржински</a:t>
            </a:r>
            <a:r>
              <a:rPr lang="ru-RU" sz="1200" b="0" i="0" kern="1200" baseline="0" dirty="0">
                <a:solidFill>
                  <a:schemeClr val="tx1"/>
                </a:solidFill>
                <a:effectLst/>
                <a:latin typeface="+mn-lt"/>
                <a:ea typeface="ＭＳ Ｐゴシック" pitchFamily="-65" charset="-128"/>
                <a:cs typeface="ＭＳ Ｐゴシック" pitchFamily="-65" charset="-128"/>
              </a:rPr>
              <a:t> податоци“.</a:t>
            </a:r>
            <a:endParaRPr lang="ru-RU" sz="1200" b="0" i="0" kern="1200" dirty="0">
              <a:solidFill>
                <a:schemeClr val="tx1"/>
              </a:solidFill>
              <a:effectLst/>
              <a:latin typeface="+mn-lt"/>
              <a:ea typeface="ＭＳ Ｐゴシック" pitchFamily="-65" charset="-128"/>
              <a:cs typeface="ＭＳ Ｐゴシック" pitchFamily="-65" charset="-128"/>
            </a:endParaRP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Сите описи и дефиниции се согласуваат дека содржинските податоците претставуваат што е „внатре“ во датотеката што се испраќа преку мрежата.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162167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6/30/2021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6/30/2021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6/30/2021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6/30/2021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6/30/2021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6/30/2021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6/30/2021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6/30/2021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6/30/2021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6/30/2021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6/30/2021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6/30/2021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search?q=budapest+convention&amp;client=firefox-b-d&amp;tbm=isch&amp;source=iu&amp;ictx=1&amp;fir=ZZ7-eGVsgWp-4M,3KYhsb_5-Pi7FM,/m/0fz_nr&amp;vet=1&amp;usg=AI4_-kSJDlP6Pr2ZoTW71_tmQNmWSirr8g&amp;sa=X&amp;ved=2ahUKEwjp7IWV0u3rAhVw-SoKHXmpBjYQ_B16BAgTEAM#imgrc=ZZ7-eGVsgWp-4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8.png"/><Relationship Id="rId4" Type="http://schemas.microsoft.com/office/2017/06/relationships/model3d" Target="../media/model3d1.glb"/></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hyperlink" Target="https://www.google.com/imgres?imgurl=http://www.coe.int/documents/8475493/52004869/FotoJet%2B(1).jpg/c45f3b85-1d37-b73e-bffa-6fa22ff908ab&amp;imgrefurl=https://www.coe.int/en/web/cybercrime/-/the-coe-standard-operating-procedures-for-the-collection-analysis-and-presentation-of-electronic-evidence-have-been-released&amp;tbnid=zrU4UzEl0OUWJM&amp;vet=12ahUKEwig_tDL0-3rAhWCk6QKHeeBDDAQMygEegUIARCsAQ..i&amp;docid=gkXd6B1mxcCGCM&amp;w=870&amp;h=489&amp;q=electronic%20evidence&amp;client=firefox-b-d&amp;ved=2ahUKEwig_tDL0-3rAhWCk6QKHeeBDDAQMygEegUIARCsAQ"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hyperlink" Target="https://www.google.com/imgres?imgurl=https://www.simplilearn.com/ice9/free_resources_article_thumb/What_is_Data_Types_of_Data_and_How_To_Analyze_Data.jpg&amp;imgrefurl=https://www.simplilearn.com/what-is-data-article&amp;tbnid=1UG-ZP1lhdESkM&amp;vet=12ahUKEwi5rPSWze3rAhUJ16QKHYKtANMQMygNegUIARC7AQ..i&amp;docid=_VmfOCU-RFECDM&amp;w=848&amp;h=477&amp;q=electronic%20data%20types&amp;client=firefox-b-d&amp;ved=2ahUKEwi5rPSWze3rAhUJ16QKHYKtANMQMygNegUIARC7AQ"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3939540"/>
          </a:xfrm>
          <a:prstGeom prst="rect">
            <a:avLst/>
          </a:prstGeom>
          <a:ln>
            <a:noFill/>
          </a:ln>
        </p:spPr>
        <p:txBody>
          <a:bodyPr wrap="square">
            <a:spAutoFit/>
          </a:bodyPr>
          <a:lstStyle/>
          <a:p>
            <a:pPr algn="ctr"/>
            <a:r>
              <a:rPr lang="mk-MK" sz="3600" b="1" i="1" dirty="0">
                <a:solidFill>
                  <a:schemeClr val="tx2"/>
                </a:solidFill>
              </a:rPr>
              <a:t>Специјализиран судски курс за</a:t>
            </a:r>
          </a:p>
          <a:p>
            <a:pPr algn="ctr"/>
            <a:r>
              <a:rPr lang="mk-MK" sz="3600" b="1" i="1" dirty="0">
                <a:solidFill>
                  <a:schemeClr val="tx2"/>
                </a:solidFill>
              </a:rPr>
              <a:t>меѓународна соработка</a:t>
            </a:r>
            <a:endParaRPr lang="fr-FR" b="1" dirty="0"/>
          </a:p>
          <a:p>
            <a:pPr algn="ctr"/>
            <a:endParaRPr lang="fr-FR" b="1" dirty="0"/>
          </a:p>
          <a:p>
            <a:pPr marL="0" indent="0" algn="ctr">
              <a:buFont typeface="Arial" charset="0"/>
              <a:buNone/>
              <a:defRPr/>
            </a:pPr>
            <a:r>
              <a:rPr lang="fr-FR" b="1" dirty="0"/>
              <a:t> </a:t>
            </a:r>
            <a:r>
              <a:rPr lang="mk-MK" sz="3200" b="1" dirty="0">
                <a:solidFill>
                  <a:schemeClr val="tx2"/>
                </a:solidFill>
              </a:rPr>
              <a:t>Сесија</a:t>
            </a:r>
            <a:r>
              <a:rPr lang="en-GB" sz="3200" b="1" dirty="0">
                <a:solidFill>
                  <a:schemeClr val="tx2"/>
                </a:solidFill>
              </a:rPr>
              <a:t> 2.</a:t>
            </a:r>
            <a:r>
              <a:rPr lang="mk-MK" sz="3200" b="1" dirty="0">
                <a:solidFill>
                  <a:schemeClr val="tx2"/>
                </a:solidFill>
              </a:rPr>
              <a:t>2</a:t>
            </a:r>
            <a:endParaRPr lang="en-GB" sz="3200" b="1" dirty="0">
              <a:solidFill>
                <a:schemeClr val="tx2"/>
              </a:solidFill>
            </a:endParaRPr>
          </a:p>
          <a:p>
            <a:pPr marL="0" indent="0" algn="ctr">
              <a:buFont typeface="Arial" charset="0"/>
              <a:buNone/>
              <a:defRPr/>
            </a:pPr>
            <a:r>
              <a:rPr lang="mk-MK" sz="3200" b="1" dirty="0">
                <a:solidFill>
                  <a:schemeClr val="tx2"/>
                </a:solidFill>
              </a:rPr>
              <a:t>Обезбедување електронски докази преку механизмите за меѓународна соработка</a:t>
            </a:r>
          </a:p>
          <a:p>
            <a:pPr marL="0" indent="0" algn="ctr">
              <a:buFont typeface="Arial" charset="0"/>
              <a:buNone/>
              <a:defRPr/>
            </a:pPr>
            <a:endParaRPr lang="mk-MK" sz="3200" b="1" dirty="0">
              <a:solidFill>
                <a:schemeClr val="tx2"/>
              </a:solidFill>
            </a:endParaRPr>
          </a:p>
          <a:p>
            <a:pPr marL="0" indent="0" algn="ctr">
              <a:buFont typeface="Arial" charset="0"/>
              <a:buNone/>
              <a:defRPr/>
            </a:pPr>
            <a:r>
              <a:rPr lang="mk-MK" sz="2400" b="1" dirty="0">
                <a:solidFill>
                  <a:schemeClr val="tx2"/>
                </a:solidFill>
              </a:rPr>
              <a:t>- онлајн верзија -</a:t>
            </a:r>
            <a:endParaRPr lang="en-GB" sz="24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ru-RU" sz="3200" b="1" dirty="0"/>
              <a:t>Вообичаени видови на</a:t>
            </a:r>
          </a:p>
          <a:p>
            <a:pPr algn="r">
              <a:lnSpc>
                <a:spcPct val="80000"/>
              </a:lnSpc>
            </a:pPr>
            <a:r>
              <a:rPr lang="ru-RU" sz="3200" b="1" dirty="0"/>
              <a:t>електронски докази во ЗПП</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069177"/>
            <a:ext cx="5324480" cy="5847755"/>
          </a:xfrm>
          <a:prstGeom prst="rect">
            <a:avLst/>
          </a:prstGeom>
        </p:spPr>
        <p:txBody>
          <a:bodyPr wrap="square">
            <a:spAutoFit/>
          </a:bodyPr>
          <a:lstStyle/>
          <a:p>
            <a:pPr marL="342900" indent="-342900">
              <a:spcAft>
                <a:spcPts val="0"/>
              </a:spcAft>
              <a:buFont typeface="Wingdings" pitchFamily="2" charset="2"/>
              <a:buChar char="Ø"/>
            </a:pPr>
            <a:r>
              <a:rPr lang="mk-MK" sz="2200" b="1" dirty="0">
                <a:ea typeface="Times New Roman" panose="02020603050405020304" pitchFamily="18" charset="0"/>
                <a:cs typeface="Arial" panose="020B0604020202020204" pitchFamily="34" charset="0"/>
              </a:rPr>
              <a:t>Повеќе за податочен сообраќај</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cs typeface="Arial" panose="020B0604020202020204" pitchFamily="34" charset="0"/>
            </a:endParaRPr>
          </a:p>
          <a:p>
            <a:pPr marL="342900" indent="-342900" algn="just">
              <a:buFont typeface="Wingdings" pitchFamily="2" charset="2"/>
              <a:buChar char="ü"/>
            </a:pPr>
            <a:r>
              <a:rPr lang="mk-MK" sz="2200" b="1" dirty="0"/>
              <a:t>Конвенција за </a:t>
            </a:r>
            <a:r>
              <a:rPr lang="mk-MK" sz="2200" b="1" dirty="0" err="1"/>
              <a:t>сајбер</a:t>
            </a:r>
            <a:r>
              <a:rPr lang="mk-MK" sz="2200" b="1" dirty="0"/>
              <a:t>-криминал </a:t>
            </a:r>
            <a:r>
              <a:rPr lang="en-US" sz="2200" b="1" dirty="0"/>
              <a:t>(ETS 185), </a:t>
            </a:r>
            <a:r>
              <a:rPr lang="mk-MK" sz="2200" b="1" dirty="0"/>
              <a:t>член</a:t>
            </a:r>
            <a:r>
              <a:rPr lang="en-US" sz="2200" b="1" dirty="0"/>
              <a:t> 1, </a:t>
            </a:r>
            <a:r>
              <a:rPr lang="en-US" sz="2200" dirty="0"/>
              <a:t>:</a:t>
            </a:r>
          </a:p>
          <a:p>
            <a:pPr marL="342900" indent="-342900" algn="just">
              <a:buFont typeface="Wingdings" pitchFamily="2" charset="2"/>
              <a:buChar char="§"/>
            </a:pPr>
            <a:r>
              <a:rPr lang="mk-MK" sz="2200" dirty="0"/>
              <a:t>За целите на оваа Конвенција</a:t>
            </a:r>
            <a:r>
              <a:rPr lang="en-US" sz="2200" dirty="0"/>
              <a:t>:</a:t>
            </a:r>
          </a:p>
          <a:p>
            <a:pPr algn="just">
              <a:buFont typeface="Arial" panose="020B0604020202020204" pitchFamily="34" charset="0"/>
              <a:buChar char="•"/>
            </a:pPr>
            <a:r>
              <a:rPr lang="mk-MK" sz="2200" dirty="0"/>
              <a:t>г</a:t>
            </a:r>
            <a:r>
              <a:rPr lang="en-US" sz="2200" dirty="0"/>
              <a:t>.) </a:t>
            </a:r>
            <a:r>
              <a:rPr lang="mk-MK" sz="2200" dirty="0"/>
              <a:t>„податочен сообраќај“ се </a:t>
            </a:r>
            <a:r>
              <a:rPr lang="mk-MK" sz="2200" b="1" dirty="0"/>
              <a:t>сите компјутерски податоци што се однесуваат на комуникација преку компјутерски систем</a:t>
            </a:r>
            <a:r>
              <a:rPr lang="mk-MK" sz="2200" dirty="0"/>
              <a:t>, генерирани од компјутерски систем што формирале дел од синџирот на комуникација, </a:t>
            </a:r>
            <a:r>
              <a:rPr lang="mk-MK" sz="2200" b="1" dirty="0"/>
              <a:t>означувајќи го изворот, дестинацијата, рутата, времето, датумот, големината, времетраењето или видот на основната услуга.</a:t>
            </a:r>
            <a:endParaRPr lang="en-US" sz="2200" b="1" dirty="0"/>
          </a:p>
          <a:p>
            <a:pPr marL="0" indent="0" algn="just">
              <a:buNone/>
            </a:pPr>
            <a:endParaRPr lang="en-US" sz="2200" dirty="0"/>
          </a:p>
        </p:txBody>
      </p:sp>
      <p:pic>
        <p:nvPicPr>
          <p:cNvPr id="2050" name="Picture 2" descr="Image result for budapest convention">
            <a:hlinkClick r:id="rId4"/>
            <a:extLst>
              <a:ext uri="{FF2B5EF4-FFF2-40B4-BE49-F238E27FC236}">
                <a16:creationId xmlns:a16="http://schemas.microsoft.com/office/drawing/2014/main" id="{AA212368-0EDF-4310-8CE9-7FAFFB7E419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4345" y="2310862"/>
            <a:ext cx="2358095" cy="3348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6270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ru-RU" sz="3200" b="1" dirty="0"/>
              <a:t>Вообичаени видови на</a:t>
            </a:r>
          </a:p>
          <a:p>
            <a:pPr algn="r">
              <a:lnSpc>
                <a:spcPct val="80000"/>
              </a:lnSpc>
            </a:pPr>
            <a:r>
              <a:rPr lang="ru-RU" sz="3200" b="1" dirty="0"/>
              <a:t>електронски докази во ЗПП</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046027"/>
            <a:ext cx="4821408" cy="5170646"/>
          </a:xfrm>
          <a:prstGeom prst="rect">
            <a:avLst/>
          </a:prstGeom>
        </p:spPr>
        <p:txBody>
          <a:bodyPr wrap="square">
            <a:spAutoFit/>
          </a:bodyPr>
          <a:lstStyle/>
          <a:p>
            <a:pPr marL="342900" indent="-342900">
              <a:spcAft>
                <a:spcPts val="0"/>
              </a:spcAft>
              <a:buFont typeface="Wingdings" pitchFamily="2" charset="2"/>
              <a:buChar char="Ø"/>
            </a:pPr>
            <a:r>
              <a:rPr lang="mk-MK" sz="2200" b="1" dirty="0">
                <a:ea typeface="Times New Roman" panose="02020603050405020304" pitchFamily="18" charset="0"/>
                <a:cs typeface="Arial" panose="020B0604020202020204" pitchFamily="34" charset="0"/>
              </a:rPr>
              <a:t>Повеќе за содржински податоци:</a:t>
            </a:r>
            <a:endParaRPr lang="en-GB" sz="2200" dirty="0">
              <a:cs typeface="Arial" panose="020B0604020202020204" pitchFamily="34" charset="0"/>
            </a:endParaRPr>
          </a:p>
          <a:p>
            <a:pPr marL="342900" indent="-342900" algn="just">
              <a:buFont typeface="Arial" panose="020B0604020202020204" pitchFamily="34" charset="0"/>
              <a:buChar char="•"/>
            </a:pPr>
            <a:r>
              <a:rPr lang="mk-MK" sz="2200" b="1" dirty="0"/>
              <a:t>„</a:t>
            </a:r>
            <a:r>
              <a:rPr lang="mk-MK" sz="2200" b="1" dirty="0" err="1"/>
              <a:t>Содржинските</a:t>
            </a:r>
            <a:r>
              <a:rPr lang="mk-MK" sz="2200" b="1" dirty="0"/>
              <a:t> податоци“ </a:t>
            </a:r>
            <a:r>
              <a:rPr lang="mk-MK" sz="2200" dirty="0"/>
              <a:t>не се дефинирани во Конвенцијата, но се однесуваат на </a:t>
            </a:r>
            <a:r>
              <a:rPr lang="mk-MK" sz="2200" dirty="0" err="1"/>
              <a:t>комуницираната</a:t>
            </a:r>
            <a:r>
              <a:rPr lang="mk-MK" sz="2200" dirty="0"/>
              <a:t>  содржина при комуникацијата; т.е. </a:t>
            </a:r>
            <a:r>
              <a:rPr lang="mk-MK" sz="2200" b="1" dirty="0"/>
              <a:t>значењето или смислата </a:t>
            </a:r>
            <a:r>
              <a:rPr lang="mk-MK" sz="2200" dirty="0"/>
              <a:t>на комуникацијата, или </a:t>
            </a:r>
            <a:r>
              <a:rPr lang="mk-MK" sz="2200" b="1" dirty="0"/>
              <a:t>пораката или информацијата што се пренесува</a:t>
            </a:r>
            <a:r>
              <a:rPr lang="mk-MK" sz="2200" dirty="0"/>
              <a:t> со комуникацијата (освен податочниот сообраќај).</a:t>
            </a:r>
            <a:endParaRPr lang="en-US" sz="2200" dirty="0"/>
          </a:p>
          <a:p>
            <a:pPr marL="342900" indent="-342900" algn="just">
              <a:buFont typeface="Arial" panose="020B0604020202020204" pitchFamily="34" charset="0"/>
              <a:buChar char="•"/>
            </a:pPr>
            <a:r>
              <a:rPr lang="mk-MK" sz="2200" i="1" dirty="0"/>
              <a:t>Објаснувачки извештај за Конвенцијата за </a:t>
            </a:r>
            <a:r>
              <a:rPr lang="mk-MK" sz="2200" i="1" dirty="0" err="1"/>
              <a:t>сајбер</a:t>
            </a:r>
            <a:r>
              <a:rPr lang="mk-MK" sz="2200" i="1" dirty="0"/>
              <a:t>-криминал, оддел 209</a:t>
            </a:r>
            <a:endParaRPr lang="en-GB" sz="2200" i="1" dirty="0"/>
          </a:p>
        </p:txBody>
      </p:sp>
      <p:sp>
        <p:nvSpPr>
          <p:cNvPr id="6" name="Rectangle 5">
            <a:extLst>
              <a:ext uri="{FF2B5EF4-FFF2-40B4-BE49-F238E27FC236}">
                <a16:creationId xmlns:a16="http://schemas.microsoft.com/office/drawing/2014/main" id="{BF5622A4-1462-0B49-BF72-B0E54A13499C}"/>
              </a:ext>
            </a:extLst>
          </p:cNvPr>
          <p:cNvSpPr/>
          <p:nvPr/>
        </p:nvSpPr>
        <p:spPr>
          <a:xfrm>
            <a:off x="4909930" y="1069177"/>
            <a:ext cx="3813656" cy="4154984"/>
          </a:xfrm>
          <a:prstGeom prst="rect">
            <a:avLst/>
          </a:prstGeom>
        </p:spPr>
        <p:txBody>
          <a:bodyPr wrap="square">
            <a:spAutoFit/>
          </a:bodyPr>
          <a:lstStyle/>
          <a:p>
            <a:pPr marL="342900" indent="-342900" algn="just">
              <a:buFont typeface="Arial" panose="020B0604020202020204" pitchFamily="34" charset="0"/>
              <a:buChar char="•"/>
            </a:pPr>
            <a:r>
              <a:rPr lang="mk-MK" sz="2200" b="1" dirty="0" err="1"/>
              <a:t>Содржинските</a:t>
            </a:r>
            <a:r>
              <a:rPr lang="mk-MK" sz="2200" b="1" dirty="0"/>
              <a:t> податоци ги вклучуваат сите податоци што го пренесуваат значењето или суштината на комуникацијата</a:t>
            </a:r>
            <a:r>
              <a:rPr lang="mk-MK" sz="2200" dirty="0"/>
              <a:t>, како и податоците што се обработени, складирани или пренесени од компјутерски програми.</a:t>
            </a:r>
            <a:endParaRPr lang="en-US" sz="2200" dirty="0"/>
          </a:p>
        </p:txBody>
      </p:sp>
      <mc:AlternateContent xmlns:mc="http://schemas.openxmlformats.org/markup-compatibility/2006">
        <mc:Choice xmlns:am3d="http://schemas.microsoft.com/office/drawing/2017/model3d" Requires="am3d">
          <p:graphicFrame>
            <p:nvGraphicFramePr>
              <p:cNvPr id="5" name="3D Model 4" descr="File folder with contents">
                <a:extLst>
                  <a:ext uri="{FF2B5EF4-FFF2-40B4-BE49-F238E27FC236}">
                    <a16:creationId xmlns:a16="http://schemas.microsoft.com/office/drawing/2014/main" id="{FAACB527-CAF2-4B83-8D70-F732989FA1F1}"/>
                  </a:ext>
                </a:extLst>
              </p:cNvPr>
              <p:cNvGraphicFramePr>
                <a:graphicFrameLocks noChangeAspect="1"/>
              </p:cNvGraphicFramePr>
              <p:nvPr>
                <p:extLst>
                  <p:ext uri="{D42A27DB-BD31-4B8C-83A1-F6EECF244321}">
                    <p14:modId xmlns:p14="http://schemas.microsoft.com/office/powerpoint/2010/main" val="2961547194"/>
                  </p:ext>
                </p:extLst>
              </p:nvPr>
            </p:nvGraphicFramePr>
            <p:xfrm>
              <a:off x="7692887" y="5172344"/>
              <a:ext cx="1329569" cy="1337751"/>
            </p:xfrm>
            <a:graphic>
              <a:graphicData uri="http://schemas.microsoft.com/office/drawing/2017/model3d">
                <am3d:model3d r:embed="rId4">
                  <am3d:spPr>
                    <a:xfrm>
                      <a:off x="0" y="0"/>
                      <a:ext cx="1329569" cy="1337751"/>
                    </a:xfrm>
                    <a:prstGeom prst="rect">
                      <a:avLst/>
                    </a:prstGeom>
                  </am3d:spPr>
                  <am3d:camera>
                    <am3d:pos x="0" y="0" z="61547015"/>
                    <am3d:up dx="0" dy="36000000" dz="0"/>
                    <am3d:lookAt x="0" y="0" z="0"/>
                    <am3d:perspective fov="2700000"/>
                  </am3d:camera>
                  <am3d:trans>
                    <am3d:meterPerModelUnit n="5746901" d="1000000"/>
                    <am3d:preTrans dx="0" dy="-13710234" dz="362805"/>
                    <am3d:scale>
                      <am3d:sx n="1000000" d="1000000"/>
                      <am3d:sy n="1000000" d="1000000"/>
                      <am3d:sz n="1000000" d="1000000"/>
                    </am3d:scale>
                    <am3d:rot ax="472991" ay="3127645" az="374251"/>
                    <am3d:postTrans dx="0" dy="0" dz="0"/>
                  </am3d:trans>
                  <am3d:raster rName="Office3DRenderer" rVer="16.0.8326">
                    <am3d:blip r:embed="rId5"/>
                  </am3d:raster>
                  <am3d:objViewport viewportSz="1728980"/>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5" name="3D Model 4" descr="File folder with contents">
                <a:extLst>
                  <a:ext uri="{FF2B5EF4-FFF2-40B4-BE49-F238E27FC236}">
                    <a16:creationId xmlns:a16="http://schemas.microsoft.com/office/drawing/2014/main" id="{FAACB527-CAF2-4B83-8D70-F732989FA1F1}"/>
                  </a:ext>
                </a:extLst>
              </p:cNvPr>
              <p:cNvPicPr>
                <a:picLocks noGrp="1" noRot="1" noChangeAspect="1" noMove="1" noResize="1" noEditPoints="1" noAdjustHandles="1" noChangeArrowheads="1" noChangeShapeType="1" noCrop="1"/>
              </p:cNvPicPr>
              <p:nvPr/>
            </p:nvPicPr>
            <p:blipFill>
              <a:blip r:embed="rId5"/>
              <a:stretch>
                <a:fillRect/>
              </a:stretch>
            </p:blipFill>
            <p:spPr>
              <a:xfrm>
                <a:off x="7692887" y="5172344"/>
                <a:ext cx="1329569" cy="1337751"/>
              </a:xfrm>
              <a:prstGeom prst="rect">
                <a:avLst/>
              </a:prstGeom>
            </p:spPr>
          </p:pic>
        </mc:Fallback>
      </mc:AlternateContent>
    </p:spTree>
    <p:extLst>
      <p:ext uri="{BB962C8B-B14F-4D97-AF65-F5344CB8AC3E}">
        <p14:creationId xmlns:p14="http://schemas.microsoft.com/office/powerpoint/2010/main" val="2388499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ru-RU" sz="3200" b="1" dirty="0"/>
              <a:t>Вообичаени видови на</a:t>
            </a:r>
          </a:p>
          <a:p>
            <a:pPr algn="r">
              <a:lnSpc>
                <a:spcPct val="80000"/>
              </a:lnSpc>
            </a:pPr>
            <a:r>
              <a:rPr lang="ru-RU" sz="3200" b="1" dirty="0"/>
              <a:t>електронски докази во ЗПП</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1" y="825546"/>
            <a:ext cx="4840953" cy="5632311"/>
          </a:xfrm>
          <a:prstGeom prst="rect">
            <a:avLst/>
          </a:prstGeom>
        </p:spPr>
        <p:txBody>
          <a:bodyPr wrap="square">
            <a:spAutoFit/>
          </a:bodyPr>
          <a:lstStyle/>
          <a:p>
            <a:pPr marL="342900" indent="-342900">
              <a:spcAft>
                <a:spcPts val="0"/>
              </a:spcAft>
              <a:buFont typeface="Wingdings" pitchFamily="2" charset="2"/>
              <a:buChar char="Ø"/>
            </a:pPr>
            <a:r>
              <a:rPr lang="mk-MK" sz="2000" b="1" dirty="0">
                <a:ea typeface="Times New Roman" panose="02020603050405020304" pitchFamily="18" charset="0"/>
                <a:cs typeface="Arial" panose="020B0604020202020204" pitchFamily="34" charset="0"/>
              </a:rPr>
              <a:t>Повеќе за податоци во облак</a:t>
            </a:r>
            <a:r>
              <a:rPr lang="en-GB" sz="20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ü"/>
            </a:pPr>
            <a:r>
              <a:rPr lang="mk-MK" sz="2000" b="1" dirty="0">
                <a:ea typeface="Times New Roman" panose="02020603050405020304" pitchFamily="18" charset="0"/>
                <a:cs typeface="Arial" panose="020B0604020202020204" pitchFamily="34" charset="0"/>
              </a:rPr>
              <a:t>Дефиниција од </a:t>
            </a:r>
            <a:r>
              <a:rPr lang="en-GB" sz="2000" b="1" dirty="0">
                <a:ea typeface="Times New Roman" panose="02020603050405020304" pitchFamily="18" charset="0"/>
                <a:cs typeface="Arial" panose="020B0604020202020204" pitchFamily="34" charset="0"/>
              </a:rPr>
              <a:t>Wikipedia</a:t>
            </a:r>
            <a:r>
              <a:rPr lang="en-GB" sz="2000" dirty="0">
                <a:ea typeface="Times New Roman" panose="02020603050405020304" pitchFamily="18" charset="0"/>
                <a:cs typeface="Arial" panose="020B0604020202020204" pitchFamily="34" charset="0"/>
              </a:rPr>
              <a:t>:</a:t>
            </a:r>
          </a:p>
          <a:p>
            <a:pPr marL="342900" indent="-342900">
              <a:spcAft>
                <a:spcPts val="0"/>
              </a:spcAft>
              <a:buFont typeface="Arial" panose="020B0604020202020204" pitchFamily="34" charset="0"/>
              <a:buChar char="•"/>
            </a:pPr>
            <a:r>
              <a:rPr lang="mk-MK" sz="2000" b="1" dirty="0"/>
              <a:t>Складирање во облак е модел на складирање </a:t>
            </a:r>
            <a:r>
              <a:rPr lang="mk-MK" sz="2000" dirty="0"/>
              <a:t>на компјутерски податоци во кој дигиталните податоци се складирани во логички бази на податоци.</a:t>
            </a:r>
            <a:endParaRPr lang="en-US" sz="2000" dirty="0"/>
          </a:p>
          <a:p>
            <a:pPr marL="342900" indent="-342900" algn="just">
              <a:spcAft>
                <a:spcPts val="0"/>
              </a:spcAft>
              <a:buFont typeface="Arial" panose="020B0604020202020204" pitchFamily="34" charset="0"/>
              <a:buChar char="•"/>
            </a:pPr>
            <a:r>
              <a:rPr lang="mk-MK" sz="2000" b="1" dirty="0"/>
              <a:t>Физичкото складирање опфаќа повеќе сервери </a:t>
            </a:r>
            <a:r>
              <a:rPr lang="mk-MK" sz="2000" dirty="0"/>
              <a:t>(понекогаш на повеќе локации) а физичката средина е обично во сопственост на и управувана од компанијата за </a:t>
            </a:r>
            <a:r>
              <a:rPr lang="mk-MK" sz="2000" dirty="0" err="1"/>
              <a:t>хостинг</a:t>
            </a:r>
            <a:r>
              <a:rPr lang="mk-MK" sz="2000" dirty="0"/>
              <a:t> услуги</a:t>
            </a:r>
            <a:r>
              <a:rPr lang="en-US" sz="2000" dirty="0"/>
              <a:t>. </a:t>
            </a:r>
          </a:p>
          <a:p>
            <a:pPr marL="342900" indent="-342900">
              <a:spcAft>
                <a:spcPts val="0"/>
              </a:spcAft>
              <a:buFont typeface="Arial" panose="020B0604020202020204" pitchFamily="34" charset="0"/>
              <a:buChar char="•"/>
            </a:pPr>
            <a:r>
              <a:rPr lang="mk-MK" sz="2000" b="1" dirty="0"/>
              <a:t>Овие даватели на услуги за складирање во облак се одговорни </a:t>
            </a:r>
            <a:r>
              <a:rPr lang="mk-MK" sz="2000" dirty="0"/>
              <a:t>за чување на податоците со цел истите да бидат достапни и пристапни.</a:t>
            </a:r>
            <a:endParaRPr lang="en-US" sz="2000" dirty="0"/>
          </a:p>
        </p:txBody>
      </p:sp>
      <p:sp>
        <p:nvSpPr>
          <p:cNvPr id="6" name="Rectangle 5">
            <a:extLst>
              <a:ext uri="{FF2B5EF4-FFF2-40B4-BE49-F238E27FC236}">
                <a16:creationId xmlns:a16="http://schemas.microsoft.com/office/drawing/2014/main" id="{BF5622A4-1462-0B49-BF72-B0E54A13499C}"/>
              </a:ext>
            </a:extLst>
          </p:cNvPr>
          <p:cNvSpPr/>
          <p:nvPr/>
        </p:nvSpPr>
        <p:spPr>
          <a:xfrm>
            <a:off x="4912911" y="842076"/>
            <a:ext cx="4109545" cy="5539978"/>
          </a:xfrm>
          <a:prstGeom prst="rect">
            <a:avLst/>
          </a:prstGeom>
        </p:spPr>
        <p:txBody>
          <a:bodyPr wrap="square">
            <a:spAutoFit/>
          </a:bodyPr>
          <a:lstStyle/>
          <a:p>
            <a:pPr marL="342900" indent="-342900" algn="just">
              <a:buFont typeface="Wingdings" pitchFamily="2" charset="2"/>
              <a:buChar char="ü"/>
            </a:pPr>
            <a:r>
              <a:rPr lang="mk-MK" sz="2000" b="1" dirty="0"/>
              <a:t>Дефиниции на судска пракса (земја-членка на </a:t>
            </a:r>
            <a:r>
              <a:rPr lang="en-US" sz="2000" b="1" dirty="0"/>
              <a:t>T-CY</a:t>
            </a:r>
            <a:r>
              <a:rPr lang="mk-MK" sz="2000" b="1" dirty="0"/>
              <a:t> – Србија - пример</a:t>
            </a:r>
            <a:r>
              <a:rPr lang="en-US" sz="2000" b="1" dirty="0"/>
              <a:t>):</a:t>
            </a:r>
          </a:p>
          <a:p>
            <a:pPr marL="342900" indent="-342900">
              <a:buFont typeface="Arial" panose="020B0604020202020204" pitchFamily="34" charset="0"/>
              <a:buChar char="•"/>
            </a:pPr>
            <a:r>
              <a:rPr lang="mk-MK" sz="2000" b="1" dirty="0">
                <a:ea typeface="Verdana" panose="020B0604030504040204" pitchFamily="34" charset="0"/>
                <a:cs typeface="Arial" panose="020B0604020202020204" pitchFamily="34" charset="0"/>
              </a:rPr>
              <a:t>податоци во облак </a:t>
            </a:r>
            <a:r>
              <a:rPr lang="en-GB" sz="2000" dirty="0">
                <a:ea typeface="Verdana" panose="020B0604030504040204" pitchFamily="34" charset="0"/>
                <a:cs typeface="Arial" panose="020B0604020202020204" pitchFamily="34" charset="0"/>
              </a:rPr>
              <a:t>– </a:t>
            </a:r>
            <a:r>
              <a:rPr lang="mk-MK" sz="2000" i="1" dirty="0">
                <a:ea typeface="Verdana" panose="020B0604030504040204" pitchFamily="34" charset="0"/>
                <a:cs typeface="Arial" panose="020B0604020202020204" pitchFamily="34" charset="0"/>
              </a:rPr>
              <a:t>податоци често зачувани во одделни пакети со помош на специјални програмски алгоритми на наменски сервери инсталирани во различни земји и преместени во согласност со оптоварувањето на програмата/системот</a:t>
            </a:r>
          </a:p>
          <a:p>
            <a:endParaRPr lang="en-US" sz="2000" b="1" dirty="0"/>
          </a:p>
          <a:p>
            <a:pPr marL="342900" indent="-342900" algn="just">
              <a:buFont typeface="Arial" panose="020B0604020202020204" pitchFamily="34" charset="0"/>
              <a:buChar char="•"/>
            </a:pPr>
            <a:r>
              <a:rPr lang="mk-MK" dirty="0">
                <a:solidFill>
                  <a:srgbClr val="C00000"/>
                </a:solidFill>
              </a:rPr>
              <a:t>Имајте предвид дека податоците во облак не се сметаат за посебен вид податоци со Конвенцијата од Будимпешта.</a:t>
            </a:r>
            <a:endParaRPr lang="en-US" sz="2000" dirty="0"/>
          </a:p>
        </p:txBody>
      </p:sp>
    </p:spTree>
    <p:extLst>
      <p:ext uri="{BB962C8B-B14F-4D97-AF65-F5344CB8AC3E}">
        <p14:creationId xmlns:p14="http://schemas.microsoft.com/office/powerpoint/2010/main" val="2419541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ru-RU" sz="3200" b="1" dirty="0"/>
              <a:t>Вообичаени видови на</a:t>
            </a:r>
          </a:p>
          <a:p>
            <a:pPr algn="r">
              <a:lnSpc>
                <a:spcPct val="80000"/>
              </a:lnSpc>
            </a:pPr>
            <a:r>
              <a:rPr lang="ru-RU" sz="3200" b="1" dirty="0"/>
              <a:t>електронски докази во ЗПП</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1" y="989546"/>
            <a:ext cx="5840991" cy="5170646"/>
          </a:xfrm>
          <a:prstGeom prst="rect">
            <a:avLst/>
          </a:prstGeom>
        </p:spPr>
        <p:txBody>
          <a:bodyPr wrap="square">
            <a:spAutoFit/>
          </a:bodyPr>
          <a:lstStyle/>
          <a:p>
            <a:pPr marL="342900" indent="-342900">
              <a:buFont typeface="Wingdings" pitchFamily="2" charset="2"/>
              <a:buChar char="Ø"/>
            </a:pPr>
            <a:r>
              <a:rPr lang="mk-MK" sz="2200" b="1" dirty="0">
                <a:ea typeface="Verdana" panose="020B0604030504040204" pitchFamily="34" charset="0"/>
                <a:cs typeface="Arial" panose="020B0604020202020204" pitchFamily="34" charset="0"/>
              </a:rPr>
              <a:t>Постојни предизвици за електронските докази што имаат влијание врз постапките за ЗПП</a:t>
            </a:r>
            <a:r>
              <a:rPr lang="en-GB" sz="2200" dirty="0">
                <a:ea typeface="Verdana" panose="020B0604030504040204" pitchFamily="34" charset="0"/>
                <a:cs typeface="Arial" panose="020B0604020202020204" pitchFamily="34" charset="0"/>
              </a:rPr>
              <a:t>:</a:t>
            </a:r>
          </a:p>
          <a:p>
            <a:endParaRPr lang="en-GB" sz="2200" dirty="0">
              <a:ea typeface="Verdana" panose="020B0604030504040204" pitchFamily="34" charset="0"/>
              <a:cs typeface="Arial" panose="020B0604020202020204" pitchFamily="34" charset="0"/>
            </a:endParaRPr>
          </a:p>
          <a:p>
            <a:pPr marL="342900" indent="-342900">
              <a:buFont typeface="Arial" panose="020B0604020202020204" pitchFamily="34" charset="0"/>
              <a:buChar char="•"/>
            </a:pPr>
            <a:r>
              <a:rPr lang="mk-MK" sz="2200" i="1" dirty="0">
                <a:ea typeface="Verdana" panose="020B0604030504040204" pitchFamily="34" charset="0"/>
                <a:cs typeface="Arial" panose="020B0604020202020204" pitchFamily="34" charset="0"/>
              </a:rPr>
              <a:t>Идентификација и локација на доказите</a:t>
            </a:r>
            <a:endParaRPr lang="en-GB" sz="2200" i="1" dirty="0">
              <a:ea typeface="Verdana" panose="020B0604030504040204" pitchFamily="34" charset="0"/>
              <a:cs typeface="Arial" panose="020B0604020202020204" pitchFamily="34" charset="0"/>
            </a:endParaRPr>
          </a:p>
          <a:p>
            <a:pPr marL="342900" indent="-342900">
              <a:buFont typeface="Arial" panose="020B0604020202020204" pitchFamily="34" charset="0"/>
              <a:buChar char="•"/>
            </a:pPr>
            <a:r>
              <a:rPr lang="mk-MK" sz="2200" i="1" dirty="0">
                <a:ea typeface="Verdana" panose="020B0604030504040204" pitchFamily="34" charset="0"/>
                <a:cs typeface="Arial" panose="020B0604020202020204" pitchFamily="34" charset="0"/>
              </a:rPr>
              <a:t>Обезбедување на хардверот</a:t>
            </a:r>
            <a:endParaRPr lang="en-GB" sz="2200" i="1" dirty="0">
              <a:ea typeface="Verdana" panose="020B0604030504040204" pitchFamily="34" charset="0"/>
              <a:cs typeface="Arial" panose="020B0604020202020204" pitchFamily="34" charset="0"/>
            </a:endParaRPr>
          </a:p>
          <a:p>
            <a:pPr marL="342900" indent="-342900">
              <a:buFont typeface="Arial" panose="020B0604020202020204" pitchFamily="34" charset="0"/>
              <a:buChar char="•"/>
            </a:pPr>
            <a:r>
              <a:rPr lang="mk-MK" sz="2200" i="1" dirty="0" err="1">
                <a:ea typeface="Verdana" panose="020B0604030504040204" pitchFamily="34" charset="0"/>
                <a:cs typeface="Arial" panose="020B0604020202020204" pitchFamily="34" charset="0"/>
              </a:rPr>
              <a:t>Прземање</a:t>
            </a:r>
            <a:r>
              <a:rPr lang="mk-MK" sz="2200" i="1" dirty="0">
                <a:ea typeface="Verdana" panose="020B0604030504040204" pitchFamily="34" charset="0"/>
                <a:cs typeface="Arial" panose="020B0604020202020204" pitchFamily="34" charset="0"/>
              </a:rPr>
              <a:t> и анализа на податоците</a:t>
            </a:r>
            <a:endParaRPr lang="en-GB" sz="2200" i="1" dirty="0">
              <a:ea typeface="Verdana" panose="020B0604030504040204" pitchFamily="34" charset="0"/>
              <a:cs typeface="Arial" panose="020B0604020202020204" pitchFamily="34" charset="0"/>
            </a:endParaRPr>
          </a:p>
          <a:p>
            <a:pPr marL="342900" indent="-342900">
              <a:buFont typeface="Arial" panose="020B0604020202020204" pitchFamily="34" charset="0"/>
              <a:buChar char="•"/>
            </a:pPr>
            <a:r>
              <a:rPr lang="mk-MK" sz="2200" i="1" dirty="0">
                <a:ea typeface="Verdana" panose="020B0604030504040204" pitchFamily="34" charset="0"/>
                <a:cs typeface="Arial" panose="020B0604020202020204" pitchFamily="34" charset="0"/>
              </a:rPr>
              <a:t>Одржување на интегритетот и синџирот на старателство</a:t>
            </a:r>
            <a:endParaRPr lang="en-GB" sz="2200" i="1" dirty="0">
              <a:ea typeface="Verdana" panose="020B0604030504040204" pitchFamily="34" charset="0"/>
              <a:cs typeface="Arial" panose="020B0604020202020204" pitchFamily="34" charset="0"/>
            </a:endParaRPr>
          </a:p>
          <a:p>
            <a:pPr marL="342900" indent="-342900">
              <a:buFont typeface="Arial" panose="020B0604020202020204" pitchFamily="34" charset="0"/>
              <a:buChar char="•"/>
            </a:pPr>
            <a:r>
              <a:rPr lang="mk-MK" sz="2200" i="1" dirty="0">
                <a:ea typeface="Verdana" panose="020B0604030504040204" pitchFamily="34" charset="0"/>
                <a:cs typeface="Arial" panose="020B0604020202020204" pitchFamily="34" charset="0"/>
              </a:rPr>
              <a:t>Усогласување со правилата на судовите и прифатливост на истите</a:t>
            </a:r>
            <a:endParaRPr lang="en-GB" sz="2200" i="1" dirty="0">
              <a:ea typeface="Verdana" panose="020B0604030504040204" pitchFamily="34" charset="0"/>
              <a:cs typeface="Arial" panose="020B0604020202020204" pitchFamily="34" charset="0"/>
            </a:endParaRPr>
          </a:p>
          <a:p>
            <a:pPr marL="342900" indent="-342900">
              <a:buFont typeface="Arial" panose="020B0604020202020204" pitchFamily="34" charset="0"/>
              <a:buChar char="•"/>
            </a:pPr>
            <a:r>
              <a:rPr lang="mk-MK" sz="2200" i="1" dirty="0">
                <a:ea typeface="Verdana" panose="020B0604030504040204" pitchFamily="34" charset="0"/>
                <a:cs typeface="Arial" panose="020B0604020202020204" pitchFamily="34" charset="0"/>
              </a:rPr>
              <a:t>Поврзување на осомничениот со употребата на уредот во соодветно време („</a:t>
            </a:r>
            <a:r>
              <a:rPr lang="en-US" sz="2200" i="1" dirty="0">
                <a:ea typeface="Verdana" panose="020B0604030504040204" pitchFamily="34" charset="0"/>
                <a:cs typeface="Arial" panose="020B0604020202020204" pitchFamily="34" charset="0"/>
              </a:rPr>
              <a:t>attribution/</a:t>
            </a:r>
            <a:r>
              <a:rPr lang="mk-MK" sz="2200" i="1" dirty="0">
                <a:ea typeface="Verdana" panose="020B0604030504040204" pitchFamily="34" charset="0"/>
                <a:cs typeface="Arial" panose="020B0604020202020204" pitchFamily="34" charset="0"/>
              </a:rPr>
              <a:t>својственост“)</a:t>
            </a:r>
            <a:endParaRPr lang="en-GB" sz="2200" i="1" dirty="0">
              <a:ea typeface="Verdana" panose="020B0604030504040204" pitchFamily="34" charset="0"/>
              <a:cs typeface="Arial" panose="020B0604020202020204" pitchFamily="34" charset="0"/>
            </a:endParaRPr>
          </a:p>
        </p:txBody>
      </p:sp>
      <p:pic>
        <p:nvPicPr>
          <p:cNvPr id="3074" name="Picture 2" descr="The CoE Standard Operating Procedures for the collection, analysis and  presentation of electronic evidence have been released - CyberSouth  Activities">
            <a:hlinkClick r:id="rId4"/>
            <a:extLst>
              <a:ext uri="{FF2B5EF4-FFF2-40B4-BE49-F238E27FC236}">
                <a16:creationId xmlns:a16="http://schemas.microsoft.com/office/drawing/2014/main" id="{14F97D7E-CCF2-450D-9780-FB27E4BC1A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29512" y="2930301"/>
            <a:ext cx="3024336" cy="17037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06362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ru-RU" sz="3200" b="1" dirty="0"/>
              <a:t>Вообичаени видови на</a:t>
            </a:r>
          </a:p>
          <a:p>
            <a:pPr algn="r">
              <a:lnSpc>
                <a:spcPct val="80000"/>
              </a:lnSpc>
            </a:pPr>
            <a:r>
              <a:rPr lang="ru-RU" sz="3200" b="1" dirty="0"/>
              <a:t>електронски докази во ЗПП</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7644991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ru-RU" sz="3200" b="1" dirty="0">
                <a:solidFill>
                  <a:schemeClr val="bg1"/>
                </a:solidFill>
              </a:rPr>
              <a:t>Обезбедување електронски докази преку механизмите за меѓународна соработка</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062103"/>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Втор дел</a:t>
            </a:r>
            <a:endParaRPr lang="en-GB" sz="3200" b="1" dirty="0">
              <a:ea typeface="ＭＳ Ｐゴシック" charset="0"/>
              <a:cs typeface="ＭＳ Ｐゴシック" charset="0"/>
            </a:endParaRPr>
          </a:p>
          <a:p>
            <a:pPr algn="ctr">
              <a:lnSpc>
                <a:spcPct val="80000"/>
              </a:lnSpc>
            </a:pPr>
            <a:br>
              <a:rPr lang="en-GB" sz="3200" b="1" dirty="0">
                <a:ea typeface="ＭＳ Ｐゴシック" charset="0"/>
                <a:cs typeface="ＭＳ Ｐゴシック" charset="0"/>
              </a:rPr>
            </a:br>
            <a:r>
              <a:rPr lang="mk-MK" sz="3200" b="1" dirty="0">
                <a:ea typeface="ＭＳ Ｐゴシック" charset="0"/>
                <a:cs typeface="ＭＳ Ｐゴシック" charset="0"/>
              </a:rPr>
              <a:t>Поставеност на надлежните органи – централни и извршни</a:t>
            </a:r>
            <a:endParaRPr lang="en-GB" sz="3200" b="1" dirty="0"/>
          </a:p>
          <a:p>
            <a:pPr algn="ctr" eaLnBrk="1" hangingPunct="1">
              <a:lnSpc>
                <a:spcPct val="80000"/>
              </a:lnSpc>
            </a:pPr>
            <a:endParaRPr lang="en-GB" sz="3200" dirty="0"/>
          </a:p>
        </p:txBody>
      </p:sp>
    </p:spTree>
    <p:extLst>
      <p:ext uri="{BB962C8B-B14F-4D97-AF65-F5344CB8AC3E}">
        <p14:creationId xmlns:p14="http://schemas.microsoft.com/office/powerpoint/2010/main" val="31904135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ru-RU" sz="3200" b="1" dirty="0">
                <a:solidFill>
                  <a:schemeClr val="bg1"/>
                </a:solidFill>
                <a:ea typeface="ＭＳ Ｐゴシック" charset="0"/>
                <a:cs typeface="ＭＳ Ｐゴシック" charset="0"/>
              </a:rPr>
              <a:t>Поставеност на надлежните органи -</a:t>
            </a:r>
            <a:endParaRPr lang="ru-RU" sz="3200" b="1" dirty="0">
              <a:ea typeface="ＭＳ Ｐゴシック" charset="0"/>
              <a:cs typeface="ＭＳ Ｐゴシック" charset="0"/>
            </a:endParaRPr>
          </a:p>
          <a:p>
            <a:pPr algn="r">
              <a:lnSpc>
                <a:spcPct val="80000"/>
              </a:lnSpc>
            </a:pPr>
            <a:r>
              <a:rPr lang="ru-RU" sz="3200" b="1" dirty="0">
                <a:ea typeface="ＭＳ Ｐゴシック" charset="0"/>
                <a:cs typeface="ＭＳ Ｐゴシック" charset="0"/>
              </a:rPr>
              <a:t>централни и извршни</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06706" y="1121399"/>
            <a:ext cx="4162097" cy="5170646"/>
          </a:xfrm>
          <a:prstGeom prst="rect">
            <a:avLst/>
          </a:prstGeom>
        </p:spPr>
        <p:txBody>
          <a:bodyPr wrap="square">
            <a:spAutoFit/>
          </a:bodyPr>
          <a:lstStyle/>
          <a:p>
            <a:pPr marL="342900" indent="-342900">
              <a:spcAft>
                <a:spcPts val="0"/>
              </a:spcAft>
              <a:buFont typeface="Wingdings" pitchFamily="2" charset="2"/>
              <a:buChar char="Ø"/>
            </a:pPr>
            <a:r>
              <a:rPr lang="mk-MK" sz="2200" b="1" dirty="0">
                <a:ea typeface="Times New Roman" panose="02020603050405020304" pitchFamily="18" charset="0"/>
                <a:cs typeface="Arial" panose="020B0604020202020204" pitchFamily="34" charset="0"/>
              </a:rPr>
              <a:t>Достапни решенија во други земји</a:t>
            </a:r>
            <a:r>
              <a:rPr lang="en-GB" sz="2200" dirty="0">
                <a:ea typeface="Times New Roman" panose="02020603050405020304" pitchFamily="18" charset="0"/>
                <a:cs typeface="Arial" panose="020B0604020202020204" pitchFamily="34" charset="0"/>
              </a:rPr>
              <a:t>:</a:t>
            </a:r>
            <a:endParaRPr lang="en-GB" sz="2200"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mk-MK" sz="2200" i="1" dirty="0">
                <a:ea typeface="Verdana" panose="020B0604030504040204" pitchFamily="34" charset="0"/>
                <a:cs typeface="Arial" panose="020B0604020202020204" pitchFamily="34" charset="0"/>
              </a:rPr>
              <a:t>Министерството (одделението) за правда како централен орган и единствена национална единица за обработка на сите барања</a:t>
            </a:r>
            <a:endParaRPr lang="en-GB" sz="2200" i="1"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mk-MK" sz="2200" i="1" dirty="0">
                <a:ea typeface="Verdana" panose="020B0604030504040204" pitchFamily="34" charset="0"/>
                <a:cs typeface="Arial" panose="020B0604020202020204" pitchFamily="34" charset="0"/>
              </a:rPr>
              <a:t>Единствени контакт точки (ЕКТ</a:t>
            </a:r>
            <a:r>
              <a:rPr lang="en-US" sz="2200" i="1" dirty="0">
                <a:ea typeface="Verdana" panose="020B0604030504040204" pitchFamily="34" charset="0"/>
                <a:cs typeface="Arial" panose="020B0604020202020204" pitchFamily="34" charset="0"/>
              </a:rPr>
              <a:t>/SPOC</a:t>
            </a:r>
            <a:r>
              <a:rPr lang="mk-MK" sz="2200" i="1" dirty="0">
                <a:ea typeface="Verdana" panose="020B0604030504040204" pitchFamily="34" charset="0"/>
                <a:cs typeface="Arial" panose="020B0604020202020204" pitchFamily="34" charset="0"/>
              </a:rPr>
              <a:t>) во различни органи (министерство за правда, органи за спроведување на законот, обвинителство, суд, итн.)</a:t>
            </a:r>
            <a:endParaRPr lang="en-GB" sz="2200" i="1" dirty="0">
              <a:ea typeface="Verdana" panose="020B060403050404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BF5622A4-1462-0B49-BF72-B0E54A13499C}"/>
              </a:ext>
            </a:extLst>
          </p:cNvPr>
          <p:cNvSpPr/>
          <p:nvPr/>
        </p:nvSpPr>
        <p:spPr>
          <a:xfrm>
            <a:off x="5023944" y="1121399"/>
            <a:ext cx="4162097" cy="5170646"/>
          </a:xfrm>
          <a:prstGeom prst="rect">
            <a:avLst/>
          </a:prstGeom>
        </p:spPr>
        <p:txBody>
          <a:bodyPr wrap="square">
            <a:spAutoFit/>
          </a:bodyPr>
          <a:lstStyle/>
          <a:p>
            <a:pPr marL="342900" indent="-342900">
              <a:buFont typeface="Wingdings" pitchFamily="2" charset="2"/>
              <a:buChar char="Ø"/>
            </a:pPr>
            <a:r>
              <a:rPr lang="mk-MK" sz="2200" i="1" dirty="0">
                <a:ea typeface="Verdana" panose="020B0604030504040204" pitchFamily="34" charset="0"/>
                <a:cs typeface="Arial" panose="020B0604020202020204" pitchFamily="34" charset="0"/>
              </a:rPr>
              <a:t>Една работна група/единица со службеници за контакт од надлежни служби како:</a:t>
            </a:r>
            <a:endParaRPr lang="en-GB" sz="2200"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mk-MK" sz="2200" dirty="0">
                <a:ea typeface="Verdana" panose="020B0604030504040204" pitchFamily="34" charset="0"/>
                <a:cs typeface="Arial" panose="020B0604020202020204" pitchFamily="34" charset="0"/>
              </a:rPr>
              <a:t>Полиција</a:t>
            </a:r>
            <a:endParaRPr lang="en-GB" sz="2200"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mk-MK" sz="2200" dirty="0">
                <a:ea typeface="Verdana" panose="020B0604030504040204" pitchFamily="34" charset="0"/>
                <a:cs typeface="Arial" panose="020B0604020202020204" pitchFamily="34" charset="0"/>
              </a:rPr>
              <a:t>Истражители</a:t>
            </a:r>
            <a:r>
              <a:rPr lang="en-GB" sz="2200" dirty="0">
                <a:ea typeface="Verdana" panose="020B0604030504040204" pitchFamily="34" charset="0"/>
                <a:cs typeface="Arial" panose="020B0604020202020204" pitchFamily="34" charset="0"/>
              </a:rPr>
              <a:t> (</a:t>
            </a:r>
            <a:r>
              <a:rPr lang="mk-MK" sz="2200" dirty="0">
                <a:ea typeface="Verdana" panose="020B0604030504040204" pitchFamily="34" charset="0"/>
                <a:cs typeface="Arial" panose="020B0604020202020204" pitchFamily="34" charset="0"/>
              </a:rPr>
              <a:t>кога тоа е различно од претходното</a:t>
            </a:r>
            <a:r>
              <a:rPr lang="en-GB" sz="2200" dirty="0">
                <a:ea typeface="Verdana" panose="020B0604030504040204" pitchFamily="34" charset="0"/>
                <a:cs typeface="Arial" panose="020B0604020202020204" pitchFamily="34" charset="0"/>
              </a:rPr>
              <a:t>)</a:t>
            </a:r>
          </a:p>
          <a:p>
            <a:pPr marL="342900" indent="-342900">
              <a:spcAft>
                <a:spcPts val="0"/>
              </a:spcAft>
              <a:buFont typeface="Arial" panose="020B0604020202020204" pitchFamily="34" charset="0"/>
              <a:buChar char="•"/>
            </a:pPr>
            <a:r>
              <a:rPr lang="mk-MK" sz="2200" dirty="0">
                <a:ea typeface="Verdana" panose="020B0604030504040204" pitchFamily="34" charset="0"/>
                <a:cs typeface="Arial" panose="020B0604020202020204" pitchFamily="34" charset="0"/>
              </a:rPr>
              <a:t>Обвинители/истражни судии</a:t>
            </a:r>
            <a:endParaRPr lang="en-GB" sz="2200"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mk-MK" sz="2200" dirty="0">
                <a:ea typeface="Verdana" panose="020B0604030504040204" pitchFamily="34" charset="0"/>
                <a:cs typeface="Arial" panose="020B0604020202020204" pitchFamily="34" charset="0"/>
              </a:rPr>
              <a:t>Национално обезбедување</a:t>
            </a:r>
            <a:endParaRPr lang="en-GB" sz="2200"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mk-MK" sz="2200" dirty="0">
                <a:ea typeface="Verdana" panose="020B0604030504040204" pitchFamily="34" charset="0"/>
                <a:cs typeface="Arial" panose="020B0604020202020204" pitchFamily="34" charset="0"/>
              </a:rPr>
              <a:t>Форензичка служба</a:t>
            </a:r>
            <a:endParaRPr lang="en-GB" sz="2200"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endParaRPr lang="en-GB" sz="2200"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mk-MK" sz="2200" b="1" dirty="0">
                <a:ea typeface="Verdana" panose="020B0604030504040204" pitchFamily="34" charset="0"/>
                <a:cs typeface="Arial" panose="020B0604020202020204" pitchFamily="34" charset="0"/>
              </a:rPr>
              <a:t>Каква е состојбата во вашата земја?</a:t>
            </a:r>
            <a:endParaRPr lang="en-GB" sz="2200" b="1" dirty="0">
              <a:ea typeface="Verdana" panose="020B0604030504040204" pitchFamily="34" charset="0"/>
              <a:cs typeface="Arial" panose="020B0604020202020204" pitchFamily="34" charset="0"/>
            </a:endParaRPr>
          </a:p>
          <a:p>
            <a:pPr marL="342900" indent="-342900">
              <a:buFont typeface="Arial" panose="020B0604020202020204" pitchFamily="34" charset="0"/>
              <a:buChar char="•"/>
            </a:pPr>
            <a:endParaRPr lang="en-US" sz="2200" dirty="0"/>
          </a:p>
        </p:txBody>
      </p:sp>
    </p:spTree>
    <p:extLst>
      <p:ext uri="{BB962C8B-B14F-4D97-AF65-F5344CB8AC3E}">
        <p14:creationId xmlns:p14="http://schemas.microsoft.com/office/powerpoint/2010/main" val="2333272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ru-RU" sz="3200" b="1" dirty="0">
                <a:solidFill>
                  <a:schemeClr val="bg1"/>
                </a:solidFill>
                <a:ea typeface="ＭＳ Ｐゴシック" charset="0"/>
                <a:cs typeface="ＭＳ Ｐゴシック" charset="0"/>
              </a:rPr>
              <a:t>Поставеност на надлежните органи -</a:t>
            </a:r>
            <a:endParaRPr lang="ru-RU" sz="3200" b="1" dirty="0">
              <a:ea typeface="ＭＳ Ｐゴシック" charset="0"/>
              <a:cs typeface="ＭＳ Ｐゴシック" charset="0"/>
            </a:endParaRPr>
          </a:p>
          <a:p>
            <a:pPr algn="r">
              <a:lnSpc>
                <a:spcPct val="80000"/>
              </a:lnSpc>
            </a:pPr>
            <a:r>
              <a:rPr lang="ru-RU" sz="3200" b="1" dirty="0">
                <a:ea typeface="ＭＳ Ｐゴシック" charset="0"/>
                <a:cs typeface="ＭＳ Ｐゴシック" charset="0"/>
              </a:rPr>
              <a:t>централни и извршни</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5" name="Diagram 4">
            <a:extLst>
              <a:ext uri="{FF2B5EF4-FFF2-40B4-BE49-F238E27FC236}">
                <a16:creationId xmlns:a16="http://schemas.microsoft.com/office/drawing/2014/main" id="{3F8472A9-1742-4150-8D1B-FC3B3B72FEFD}"/>
              </a:ext>
            </a:extLst>
          </p:cNvPr>
          <p:cNvGraphicFramePr/>
          <p:nvPr>
            <p:extLst>
              <p:ext uri="{D42A27DB-BD31-4B8C-83A1-F6EECF244321}">
                <p14:modId xmlns:p14="http://schemas.microsoft.com/office/powerpoint/2010/main" val="3732882460"/>
              </p:ext>
            </p:extLst>
          </p:nvPr>
        </p:nvGraphicFramePr>
        <p:xfrm>
          <a:off x="655332" y="865407"/>
          <a:ext cx="7833335" cy="558220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557742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graphicEl>
                                              <a:dgm id="{8E69E85C-938C-4ED1-9ABD-8A0A2496C4D9}"/>
                                            </p:graphicEl>
                                          </p:spTgt>
                                        </p:tgtEl>
                                        <p:attrNameLst>
                                          <p:attrName>style.visibility</p:attrName>
                                        </p:attrNameLst>
                                      </p:cBhvr>
                                      <p:to>
                                        <p:strVal val="visible"/>
                                      </p:to>
                                    </p:set>
                                    <p:anim calcmode="lin" valueType="num">
                                      <p:cBhvr additive="base">
                                        <p:cTn id="7" dur="500" fill="hold"/>
                                        <p:tgtEl>
                                          <p:spTgt spid="5">
                                            <p:graphicEl>
                                              <a:dgm id="{8E69E85C-938C-4ED1-9ABD-8A0A2496C4D9}"/>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8E69E85C-938C-4ED1-9ABD-8A0A2496C4D9}"/>
                                            </p:graphic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graphicEl>
                                              <a:dgm id="{D12E1021-53A6-485E-9233-4EDE67BEC917}"/>
                                            </p:graphicEl>
                                          </p:spTgt>
                                        </p:tgtEl>
                                        <p:attrNameLst>
                                          <p:attrName>style.visibility</p:attrName>
                                        </p:attrNameLst>
                                      </p:cBhvr>
                                      <p:to>
                                        <p:strVal val="visible"/>
                                      </p:to>
                                    </p:set>
                                    <p:anim calcmode="lin" valueType="num">
                                      <p:cBhvr additive="base">
                                        <p:cTn id="12" dur="500" fill="hold"/>
                                        <p:tgtEl>
                                          <p:spTgt spid="5">
                                            <p:graphicEl>
                                              <a:dgm id="{D12E1021-53A6-485E-9233-4EDE67BEC917}"/>
                                            </p:graphic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graphicEl>
                                              <a:dgm id="{D12E1021-53A6-485E-9233-4EDE67BEC917}"/>
                                            </p:graphic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5">
                                            <p:graphicEl>
                                              <a:dgm id="{5D1F438F-1B8F-4D2A-A343-2D8B40A9494D}"/>
                                            </p:graphicEl>
                                          </p:spTgt>
                                        </p:tgtEl>
                                        <p:attrNameLst>
                                          <p:attrName>style.visibility</p:attrName>
                                        </p:attrNameLst>
                                      </p:cBhvr>
                                      <p:to>
                                        <p:strVal val="visible"/>
                                      </p:to>
                                    </p:set>
                                    <p:anim calcmode="lin" valueType="num">
                                      <p:cBhvr additive="base">
                                        <p:cTn id="17" dur="500" fill="hold"/>
                                        <p:tgtEl>
                                          <p:spTgt spid="5">
                                            <p:graphicEl>
                                              <a:dgm id="{5D1F438F-1B8F-4D2A-A343-2D8B40A9494D}"/>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graphicEl>
                                              <a:dgm id="{5D1F438F-1B8F-4D2A-A343-2D8B40A9494D}"/>
                                            </p:graphic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5">
                                            <p:graphicEl>
                                              <a:dgm id="{3778DF30-23E2-4C7D-A959-3BE0EC75CBBD}"/>
                                            </p:graphicEl>
                                          </p:spTgt>
                                        </p:tgtEl>
                                        <p:attrNameLst>
                                          <p:attrName>style.visibility</p:attrName>
                                        </p:attrNameLst>
                                      </p:cBhvr>
                                      <p:to>
                                        <p:strVal val="visible"/>
                                      </p:to>
                                    </p:set>
                                    <p:anim calcmode="lin" valueType="num">
                                      <p:cBhvr additive="base">
                                        <p:cTn id="22" dur="500" fill="hold"/>
                                        <p:tgtEl>
                                          <p:spTgt spid="5">
                                            <p:graphicEl>
                                              <a:dgm id="{3778DF30-23E2-4C7D-A959-3BE0EC75CBBD}"/>
                                            </p:graphicEl>
                                          </p:spTgt>
                                        </p:tgtEl>
                                        <p:attrNameLst>
                                          <p:attrName>ppt_x</p:attrName>
                                        </p:attrNameLst>
                                      </p:cBhvr>
                                      <p:tavLst>
                                        <p:tav tm="0">
                                          <p:val>
                                            <p:strVal val="#ppt_x"/>
                                          </p:val>
                                        </p:tav>
                                        <p:tav tm="100000">
                                          <p:val>
                                            <p:strVal val="#ppt_x"/>
                                          </p:val>
                                        </p:tav>
                                      </p:tavLst>
                                    </p:anim>
                                    <p:anim calcmode="lin" valueType="num">
                                      <p:cBhvr additive="base">
                                        <p:cTn id="23" dur="500" fill="hold"/>
                                        <p:tgtEl>
                                          <p:spTgt spid="5">
                                            <p:graphicEl>
                                              <a:dgm id="{3778DF30-23E2-4C7D-A959-3BE0EC75CBBD}"/>
                                            </p:graphic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5">
                                            <p:graphicEl>
                                              <a:dgm id="{6963355E-90FB-4F2F-8A04-33DF3325C0FF}"/>
                                            </p:graphicEl>
                                          </p:spTgt>
                                        </p:tgtEl>
                                        <p:attrNameLst>
                                          <p:attrName>style.visibility</p:attrName>
                                        </p:attrNameLst>
                                      </p:cBhvr>
                                      <p:to>
                                        <p:strVal val="visible"/>
                                      </p:to>
                                    </p:set>
                                    <p:anim calcmode="lin" valueType="num">
                                      <p:cBhvr additive="base">
                                        <p:cTn id="27" dur="500" fill="hold"/>
                                        <p:tgtEl>
                                          <p:spTgt spid="5">
                                            <p:graphicEl>
                                              <a:dgm id="{6963355E-90FB-4F2F-8A04-33DF3325C0FF}"/>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graphicEl>
                                              <a:dgm id="{6963355E-90FB-4F2F-8A04-33DF3325C0FF}"/>
                                            </p:graphic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
                                            <p:graphicEl>
                                              <a:dgm id="{F950A281-5A65-4A2C-946C-1B2B20A221D8}"/>
                                            </p:graphicEl>
                                          </p:spTgt>
                                        </p:tgtEl>
                                        <p:attrNameLst>
                                          <p:attrName>style.visibility</p:attrName>
                                        </p:attrNameLst>
                                      </p:cBhvr>
                                      <p:to>
                                        <p:strVal val="visible"/>
                                      </p:to>
                                    </p:set>
                                    <p:anim calcmode="lin" valueType="num">
                                      <p:cBhvr additive="base">
                                        <p:cTn id="32" dur="500" fill="hold"/>
                                        <p:tgtEl>
                                          <p:spTgt spid="5">
                                            <p:graphicEl>
                                              <a:dgm id="{F950A281-5A65-4A2C-946C-1B2B20A221D8}"/>
                                            </p:graphicEl>
                                          </p:spTgt>
                                        </p:tgtEl>
                                        <p:attrNameLst>
                                          <p:attrName>ppt_x</p:attrName>
                                        </p:attrNameLst>
                                      </p:cBhvr>
                                      <p:tavLst>
                                        <p:tav tm="0">
                                          <p:val>
                                            <p:strVal val="#ppt_x"/>
                                          </p:val>
                                        </p:tav>
                                        <p:tav tm="100000">
                                          <p:val>
                                            <p:strVal val="#ppt_x"/>
                                          </p:val>
                                        </p:tav>
                                      </p:tavLst>
                                    </p:anim>
                                    <p:anim calcmode="lin" valueType="num">
                                      <p:cBhvr additive="base">
                                        <p:cTn id="33" dur="500" fill="hold"/>
                                        <p:tgtEl>
                                          <p:spTgt spid="5">
                                            <p:graphicEl>
                                              <a:dgm id="{F950A281-5A65-4A2C-946C-1B2B20A221D8}"/>
                                            </p:graphic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5">
                                            <p:graphicEl>
                                              <a:dgm id="{DD254159-A8A1-4609-AFBB-38BCC8794B5D}"/>
                                            </p:graphicEl>
                                          </p:spTgt>
                                        </p:tgtEl>
                                        <p:attrNameLst>
                                          <p:attrName>style.visibility</p:attrName>
                                        </p:attrNameLst>
                                      </p:cBhvr>
                                      <p:to>
                                        <p:strVal val="visible"/>
                                      </p:to>
                                    </p:set>
                                    <p:anim calcmode="lin" valueType="num">
                                      <p:cBhvr additive="base">
                                        <p:cTn id="37" dur="500" fill="hold"/>
                                        <p:tgtEl>
                                          <p:spTgt spid="5">
                                            <p:graphicEl>
                                              <a:dgm id="{DD254159-A8A1-4609-AFBB-38BCC8794B5D}"/>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DD254159-A8A1-4609-AFBB-38BCC8794B5D}"/>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ru-RU" sz="3200" b="1" dirty="0">
                <a:solidFill>
                  <a:schemeClr val="bg1"/>
                </a:solidFill>
                <a:ea typeface="ＭＳ Ｐゴシック" charset="0"/>
                <a:cs typeface="ＭＳ Ｐゴシック" charset="0"/>
              </a:rPr>
              <a:t>Поставеност на надлежните органи -</a:t>
            </a:r>
            <a:endParaRPr lang="ru-RU" sz="3200" b="1" dirty="0">
              <a:ea typeface="ＭＳ Ｐゴシック" charset="0"/>
              <a:cs typeface="ＭＳ Ｐゴシック" charset="0"/>
            </a:endParaRPr>
          </a:p>
          <a:p>
            <a:pPr algn="r">
              <a:lnSpc>
                <a:spcPct val="80000"/>
              </a:lnSpc>
            </a:pPr>
            <a:r>
              <a:rPr lang="ru-RU" sz="3200" b="1" dirty="0">
                <a:ea typeface="ＭＳ Ｐゴシック" charset="0"/>
                <a:cs typeface="ＭＳ Ｐゴシック" charset="0"/>
              </a:rPr>
              <a:t>централни и извршни</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06706" y="921588"/>
            <a:ext cx="4942372" cy="5539978"/>
          </a:xfrm>
          <a:prstGeom prst="rect">
            <a:avLst/>
          </a:prstGeom>
        </p:spPr>
        <p:txBody>
          <a:bodyPr wrap="square">
            <a:spAutoFit/>
          </a:bodyPr>
          <a:lstStyle/>
          <a:p>
            <a:pPr marL="342900" indent="-342900">
              <a:spcAft>
                <a:spcPts val="0"/>
              </a:spcAft>
              <a:buFont typeface="Wingdings" pitchFamily="2" charset="2"/>
              <a:buChar char="Ø"/>
            </a:pPr>
            <a:r>
              <a:rPr lang="mk-MK" sz="2000" b="1" dirty="0">
                <a:ea typeface="Times New Roman" panose="02020603050405020304" pitchFamily="18" charset="0"/>
                <a:cs typeface="Arial" panose="020B0604020202020204" pitchFamily="34" charset="0"/>
              </a:rPr>
              <a:t>Без разлика кој систем е во функција, следното треба силно да се препорача како минимум</a:t>
            </a:r>
            <a:r>
              <a:rPr lang="en-GB" sz="20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ü"/>
            </a:pPr>
            <a:r>
              <a:rPr lang="mk-MK" sz="2100" b="1" dirty="0"/>
              <a:t>обучен и опремен персонал </a:t>
            </a:r>
            <a:r>
              <a:rPr lang="mk-MK" sz="2100" dirty="0"/>
              <a:t>треба да биде достапен 24/7 за да ја олесни оперативната работа и да ги спроведе или поддржи активностите за заемна правна помош (ЗПП)</a:t>
            </a:r>
            <a:endParaRPr lang="en-GB" sz="2100" dirty="0"/>
          </a:p>
          <a:p>
            <a:pPr marL="342900" indent="-342900">
              <a:spcAft>
                <a:spcPts val="0"/>
              </a:spcAft>
              <a:buFont typeface="Wingdings" pitchFamily="2" charset="2"/>
              <a:buChar char="ü"/>
            </a:pPr>
            <a:r>
              <a:rPr lang="mk-MK" sz="2100" b="1" dirty="0"/>
              <a:t>напредно искуство </a:t>
            </a:r>
            <a:r>
              <a:rPr lang="mk-MK" sz="2100" dirty="0"/>
              <a:t>на персоналот во кривични истраги за да се задржи свеста за контекстот</a:t>
            </a:r>
            <a:endParaRPr lang="en-GB" sz="2100" dirty="0"/>
          </a:p>
          <a:p>
            <a:pPr marL="342900" indent="-342900">
              <a:spcAft>
                <a:spcPts val="0"/>
              </a:spcAft>
              <a:buFont typeface="Wingdings" pitchFamily="2" charset="2"/>
              <a:buChar char="ü"/>
            </a:pPr>
            <a:r>
              <a:rPr lang="mk-MK" sz="2100" b="1" dirty="0"/>
              <a:t>силна </a:t>
            </a:r>
            <a:r>
              <a:rPr lang="mk-MK" sz="2100" dirty="0"/>
              <a:t>позадина</a:t>
            </a:r>
            <a:r>
              <a:rPr lang="mk-MK" sz="2100" b="1" dirty="0"/>
              <a:t> со информатичка технологија/дигитална </a:t>
            </a:r>
            <a:r>
              <a:rPr lang="mk-MK" sz="2100" dirty="0"/>
              <a:t>форензика за извршување на барања каде што тоа е потребно</a:t>
            </a:r>
            <a:endParaRPr lang="en-GB" sz="2200" i="1" dirty="0">
              <a:ea typeface="Verdana" panose="020B060403050404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6F403814-7FF3-CA4C-8D90-DEA86A31516C}"/>
              </a:ext>
            </a:extLst>
          </p:cNvPr>
          <p:cNvSpPr/>
          <p:nvPr/>
        </p:nvSpPr>
        <p:spPr>
          <a:xfrm>
            <a:off x="5049078" y="906418"/>
            <a:ext cx="4183444" cy="5924699"/>
          </a:xfrm>
          <a:prstGeom prst="rect">
            <a:avLst/>
          </a:prstGeom>
        </p:spPr>
        <p:txBody>
          <a:bodyPr wrap="square">
            <a:spAutoFit/>
          </a:bodyPr>
          <a:lstStyle/>
          <a:p>
            <a:pPr marL="342900" indent="-342900">
              <a:buFont typeface="Wingdings" pitchFamily="2" charset="2"/>
              <a:buChar char="ü"/>
            </a:pPr>
            <a:r>
              <a:rPr lang="mk-MK" sz="2100" b="1" dirty="0"/>
              <a:t>силно познавање на </a:t>
            </a:r>
            <a:r>
              <a:rPr lang="mk-MK" sz="2100" dirty="0"/>
              <a:t>правната рамка и постапки за </a:t>
            </a:r>
            <a:r>
              <a:rPr lang="mk-MK" sz="2100" b="1" dirty="0"/>
              <a:t>ЗПП</a:t>
            </a:r>
            <a:endParaRPr lang="en-GB" sz="2100" b="1" dirty="0"/>
          </a:p>
          <a:p>
            <a:pPr marL="342900" indent="-342900">
              <a:buFont typeface="Wingdings" pitchFamily="2" charset="2"/>
              <a:buChar char="ü"/>
            </a:pPr>
            <a:r>
              <a:rPr lang="mk-MK" sz="2100" b="1" dirty="0"/>
              <a:t>надлежности и можност</a:t>
            </a:r>
            <a:r>
              <a:rPr lang="en-GB" sz="2100" dirty="0"/>
              <a:t>:</a:t>
            </a:r>
          </a:p>
          <a:p>
            <a:pPr marL="342900" indent="-342900">
              <a:buFont typeface="Arial" panose="020B0604020202020204" pitchFamily="34" charset="0"/>
              <a:buChar char="•"/>
            </a:pPr>
            <a:r>
              <a:rPr lang="mk-MK" sz="2100" b="1" dirty="0"/>
              <a:t>веднаш да помогне </a:t>
            </a:r>
            <a:r>
              <a:rPr lang="mk-MK" sz="2100" dirty="0"/>
              <a:t>во истрагите или судските постапки во врска со кривични дела поврзани со компјутерски системи и податоци</a:t>
            </a:r>
            <a:endParaRPr lang="en-US" sz="2100" dirty="0"/>
          </a:p>
          <a:p>
            <a:pPr marL="342900" indent="-342900">
              <a:buFont typeface="Arial" panose="020B0604020202020204" pitchFamily="34" charset="0"/>
              <a:buChar char="•"/>
            </a:pPr>
            <a:r>
              <a:rPr lang="mk-MK" sz="2100" b="1" dirty="0"/>
              <a:t>за преземање докази </a:t>
            </a:r>
            <a:r>
              <a:rPr lang="mk-MK" sz="2100" dirty="0"/>
              <a:t>во електронска форма за кривични дела</a:t>
            </a:r>
            <a:endParaRPr lang="en-GB" sz="2100" dirty="0"/>
          </a:p>
          <a:p>
            <a:pPr marL="342900" indent="-342900">
              <a:buFont typeface="Arial" panose="020B0604020202020204" pitchFamily="34" charset="0"/>
              <a:buChar char="•"/>
            </a:pPr>
            <a:r>
              <a:rPr lang="mk-MK" sz="2100" b="1" dirty="0"/>
              <a:t>размена на електронски докази </a:t>
            </a:r>
            <a:r>
              <a:rPr lang="mk-MK" sz="2100" dirty="0"/>
              <a:t>без дополнителни причини со надлежниот орган од земјата барател</a:t>
            </a:r>
            <a:endParaRPr lang="en-US" sz="2100" dirty="0"/>
          </a:p>
          <a:p>
            <a:pPr marL="342900" indent="-342900">
              <a:buFont typeface="Wingdings" pitchFamily="2" charset="2"/>
              <a:buChar char="ü"/>
            </a:pPr>
            <a:endParaRPr lang="en-GB" sz="2200" dirty="0"/>
          </a:p>
        </p:txBody>
      </p:sp>
    </p:spTree>
    <p:extLst>
      <p:ext uri="{BB962C8B-B14F-4D97-AF65-F5344CB8AC3E}">
        <p14:creationId xmlns:p14="http://schemas.microsoft.com/office/powerpoint/2010/main" val="11108292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ru-RU" sz="3200" b="1" dirty="0">
                <a:solidFill>
                  <a:schemeClr val="bg1"/>
                </a:solidFill>
                <a:ea typeface="ＭＳ Ｐゴシック" charset="0"/>
                <a:cs typeface="ＭＳ Ｐゴシック" charset="0"/>
              </a:rPr>
              <a:t>Поставеност на надлежните органи -</a:t>
            </a:r>
            <a:endParaRPr lang="ru-RU" sz="3200" b="1" dirty="0">
              <a:ea typeface="ＭＳ Ｐゴシック" charset="0"/>
              <a:cs typeface="ＭＳ Ｐゴシック" charset="0"/>
            </a:endParaRPr>
          </a:p>
          <a:p>
            <a:pPr algn="r">
              <a:lnSpc>
                <a:spcPct val="80000"/>
              </a:lnSpc>
            </a:pPr>
            <a:r>
              <a:rPr lang="ru-RU" sz="3200" b="1" dirty="0">
                <a:ea typeface="ＭＳ Ｐゴシック" charset="0"/>
                <a:cs typeface="ＭＳ Ｐゴシック" charset="0"/>
              </a:rPr>
              <a:t>централни и извршни</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526303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Дневен ред</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50199" y="1040990"/>
            <a:ext cx="3791244" cy="4832092"/>
          </a:xfrm>
          <a:prstGeom prst="rect">
            <a:avLst/>
          </a:prstGeom>
        </p:spPr>
        <p:txBody>
          <a:bodyPr wrap="square">
            <a:spAutoFit/>
          </a:bodyPr>
          <a:lstStyle/>
          <a:p>
            <a:pPr marL="342900" indent="-342900" eaLnBrk="1" hangingPunct="1">
              <a:buFont typeface="Wingdings" pitchFamily="2" charset="2"/>
              <a:buChar char="Ø"/>
            </a:pPr>
            <a:r>
              <a:rPr lang="mk-MK" sz="2200" b="1" dirty="0"/>
              <a:t>Прв дел</a:t>
            </a:r>
            <a:endParaRPr lang="en-GB" sz="2200" b="1" dirty="0"/>
          </a:p>
          <a:p>
            <a:pPr marL="342900" indent="-342900" eaLnBrk="1" hangingPunct="1">
              <a:buFont typeface="Wingdings" pitchFamily="2" charset="2"/>
              <a:buChar char="ü"/>
            </a:pPr>
            <a:r>
              <a:rPr lang="mk-MK" sz="2200" i="1" dirty="0"/>
              <a:t>Вообичаени видови на електронски докази во ЗПП</a:t>
            </a:r>
            <a:endParaRPr lang="en-GB" sz="2200" i="1" dirty="0"/>
          </a:p>
          <a:p>
            <a:pPr marL="0" indent="0" eaLnBrk="1" hangingPunct="1">
              <a:buNone/>
            </a:pPr>
            <a:endParaRPr lang="en-GB" sz="2200" dirty="0"/>
          </a:p>
          <a:p>
            <a:pPr marL="342900" indent="-342900" eaLnBrk="1" hangingPunct="1">
              <a:buFont typeface="Wingdings" pitchFamily="2" charset="2"/>
              <a:buChar char="Ø"/>
            </a:pPr>
            <a:r>
              <a:rPr lang="mk-MK" sz="2200" b="1" dirty="0"/>
              <a:t>Втор дел</a:t>
            </a:r>
            <a:endParaRPr lang="en-GB" sz="2200" b="1" dirty="0"/>
          </a:p>
          <a:p>
            <a:pPr marL="342900" indent="-342900" eaLnBrk="1" hangingPunct="1">
              <a:buFont typeface="Wingdings" pitchFamily="2" charset="2"/>
              <a:buChar char="ü"/>
            </a:pPr>
            <a:r>
              <a:rPr lang="mk-MK" sz="2200" i="1" dirty="0"/>
              <a:t>Постапки на надлежни органи – централни и извршни</a:t>
            </a:r>
            <a:endParaRPr lang="en-GB" sz="2200" i="1" dirty="0"/>
          </a:p>
          <a:p>
            <a:pPr marL="0" indent="0" eaLnBrk="1" hangingPunct="1">
              <a:buNone/>
            </a:pPr>
            <a:endParaRPr lang="en-GB" sz="2200" dirty="0"/>
          </a:p>
          <a:p>
            <a:pPr marL="342900" indent="-342900" eaLnBrk="1" hangingPunct="1">
              <a:buFont typeface="Wingdings" pitchFamily="2" charset="2"/>
              <a:buChar char="Ø"/>
            </a:pPr>
            <a:r>
              <a:rPr lang="mk-MK" sz="2200" b="1" dirty="0"/>
              <a:t>Трет дел</a:t>
            </a:r>
            <a:endParaRPr lang="en-GB" sz="2200" b="1" dirty="0"/>
          </a:p>
          <a:p>
            <a:pPr marL="342900" indent="-342900">
              <a:buFont typeface="Wingdings" pitchFamily="2" charset="2"/>
              <a:buChar char="ü"/>
            </a:pPr>
            <a:r>
              <a:rPr lang="mk-MK" sz="2200" i="1" dirty="0">
                <a:ea typeface="ＭＳ Ｐゴシック" charset="0"/>
                <a:cs typeface="ＭＳ Ｐゴシック" charset="0"/>
              </a:rPr>
              <a:t>Практичен преглед на постапки за заемна правна помош</a:t>
            </a:r>
            <a:endParaRPr lang="en-GB" sz="2200" i="1" dirty="0"/>
          </a:p>
        </p:txBody>
      </p:sp>
      <p:sp>
        <p:nvSpPr>
          <p:cNvPr id="6" name="Rectangle 5">
            <a:extLst>
              <a:ext uri="{FF2B5EF4-FFF2-40B4-BE49-F238E27FC236}">
                <a16:creationId xmlns:a16="http://schemas.microsoft.com/office/drawing/2014/main" id="{EA3FFC4F-A0C7-6241-A6A3-D4D1CB58E595}"/>
              </a:ext>
            </a:extLst>
          </p:cNvPr>
          <p:cNvSpPr/>
          <p:nvPr/>
        </p:nvSpPr>
        <p:spPr>
          <a:xfrm>
            <a:off x="4732127" y="1040990"/>
            <a:ext cx="4572000" cy="2123658"/>
          </a:xfrm>
          <a:prstGeom prst="rect">
            <a:avLst/>
          </a:prstGeom>
        </p:spPr>
        <p:txBody>
          <a:bodyPr>
            <a:spAutoFit/>
          </a:bodyPr>
          <a:lstStyle/>
          <a:p>
            <a:pPr marL="342900" indent="-342900" eaLnBrk="1" hangingPunct="1">
              <a:buFont typeface="Wingdings" pitchFamily="2" charset="2"/>
              <a:buChar char="Ø"/>
            </a:pPr>
            <a:r>
              <a:rPr lang="mk-MK" sz="2200" b="1" dirty="0"/>
              <a:t>Четврти дел</a:t>
            </a:r>
            <a:endParaRPr lang="en-GB" sz="2200" b="1" dirty="0"/>
          </a:p>
          <a:p>
            <a:pPr marL="342900" indent="-342900">
              <a:buFont typeface="Wingdings" pitchFamily="2" charset="2"/>
              <a:buChar char="ü"/>
            </a:pPr>
            <a:r>
              <a:rPr lang="mk-MK" sz="2200" i="1" dirty="0"/>
              <a:t>Студија на случај</a:t>
            </a:r>
            <a:endParaRPr lang="en-GB" sz="2200" i="1" dirty="0"/>
          </a:p>
          <a:p>
            <a:pPr marL="342900" indent="-342900">
              <a:buFont typeface="Wingdings" pitchFamily="2" charset="2"/>
              <a:buChar char="Ø"/>
            </a:pPr>
            <a:endParaRPr lang="en-GB" sz="2200" b="1" dirty="0"/>
          </a:p>
          <a:p>
            <a:pPr marL="342900" indent="-342900">
              <a:buFont typeface="Wingdings" pitchFamily="2" charset="2"/>
              <a:buChar char="Ø"/>
            </a:pPr>
            <a:r>
              <a:rPr lang="mk-MK" sz="2200" b="1" dirty="0"/>
              <a:t>Петти дел</a:t>
            </a:r>
            <a:endParaRPr lang="en-GB" sz="2200" b="1" dirty="0"/>
          </a:p>
          <a:p>
            <a:pPr marL="342900" indent="-342900">
              <a:buFont typeface="Wingdings" pitchFamily="2" charset="2"/>
              <a:buChar char="ü"/>
            </a:pPr>
            <a:r>
              <a:rPr lang="mk-MK" sz="2200" i="1" dirty="0"/>
              <a:t>Резиме</a:t>
            </a:r>
            <a:endParaRPr lang="en-GB" sz="2200" i="1" dirty="0"/>
          </a:p>
          <a:p>
            <a:pPr marL="0" indent="0" eaLnBrk="1" hangingPunct="1">
              <a:buNone/>
            </a:pPr>
            <a:endParaRPr lang="en-GB" sz="2200" dirty="0"/>
          </a:p>
        </p:txBody>
      </p:sp>
      <p:pic>
        <p:nvPicPr>
          <p:cNvPr id="7" name="Picture 6" descr="A picture containing keyboard&#10;&#10;Description automatically generated">
            <a:extLst>
              <a:ext uri="{FF2B5EF4-FFF2-40B4-BE49-F238E27FC236}">
                <a16:creationId xmlns:a16="http://schemas.microsoft.com/office/drawing/2014/main" id="{455AF801-88F3-47B2-A204-6A319231F35D}"/>
              </a:ext>
            </a:extLst>
          </p:cNvPr>
          <p:cNvPicPr>
            <a:picLocks noChangeAspect="1"/>
          </p:cNvPicPr>
          <p:nvPr/>
        </p:nvPicPr>
        <p:blipFill>
          <a:blip r:embed="rId4"/>
          <a:stretch>
            <a:fillRect/>
          </a:stretch>
        </p:blipFill>
        <p:spPr>
          <a:xfrm>
            <a:off x="5002559" y="3429000"/>
            <a:ext cx="3368933" cy="224187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ru-RU" sz="3200" b="1" dirty="0">
                <a:solidFill>
                  <a:schemeClr val="bg1"/>
                </a:solidFill>
              </a:rPr>
              <a:t>Обезбедување електронски докази преку механизмите за меѓународна соработка</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Трет дел</a:t>
            </a:r>
            <a:endParaRPr lang="en-GB" sz="3200" b="1" dirty="0">
              <a:ea typeface="ＭＳ Ｐゴシック" charset="0"/>
              <a:cs typeface="ＭＳ Ｐゴシック" charset="0"/>
            </a:endParaRPr>
          </a:p>
          <a:p>
            <a:pPr algn="ctr">
              <a:lnSpc>
                <a:spcPct val="80000"/>
              </a:lnSpc>
            </a:pPr>
            <a:br>
              <a:rPr lang="en-GB" sz="3200" b="1" dirty="0">
                <a:ea typeface="ＭＳ Ｐゴシック" charset="0"/>
                <a:cs typeface="ＭＳ Ｐゴシック" charset="0"/>
              </a:rPr>
            </a:br>
            <a:r>
              <a:rPr lang="ru-RU" sz="3200" b="1" dirty="0">
                <a:ea typeface="ＭＳ Ｐゴシック" charset="0"/>
                <a:cs typeface="ＭＳ Ｐゴシック" charset="0"/>
              </a:rPr>
              <a:t>Практичен преглед на постапки за заемна правна помош</a:t>
            </a:r>
            <a:endParaRPr lang="en-GB" sz="3200" dirty="0"/>
          </a:p>
        </p:txBody>
      </p:sp>
    </p:spTree>
    <p:extLst>
      <p:ext uri="{BB962C8B-B14F-4D97-AF65-F5344CB8AC3E}">
        <p14:creationId xmlns:p14="http://schemas.microsoft.com/office/powerpoint/2010/main" val="23355600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ru-RU" sz="3200" b="1" dirty="0">
                <a:ea typeface="ＭＳ Ｐゴシック" charset="0"/>
                <a:cs typeface="ＭＳ Ｐゴシック" charset="0"/>
              </a:rPr>
              <a:t>Практичен преглед на постапки за</a:t>
            </a:r>
          </a:p>
          <a:p>
            <a:pPr algn="r">
              <a:lnSpc>
                <a:spcPct val="80000"/>
              </a:lnSpc>
            </a:pPr>
            <a:r>
              <a:rPr lang="ru-RU" sz="3200" b="1" dirty="0">
                <a:ea typeface="ＭＳ Ｐゴシック" charset="0"/>
                <a:cs typeface="ＭＳ Ｐゴシック" charset="0"/>
              </a:rPr>
              <a:t>заемна правна помош</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1399"/>
            <a:ext cx="4572000" cy="4708981"/>
          </a:xfrm>
          <a:prstGeom prst="rect">
            <a:avLst/>
          </a:prstGeom>
        </p:spPr>
        <p:txBody>
          <a:bodyPr>
            <a:spAutoFit/>
          </a:bodyPr>
          <a:lstStyle/>
          <a:p>
            <a:pPr marL="342900" indent="-342900">
              <a:spcAft>
                <a:spcPts val="0"/>
              </a:spcAft>
              <a:buFont typeface="Wingdings" pitchFamily="2" charset="2"/>
              <a:buChar char="Ø"/>
            </a:pPr>
            <a:r>
              <a:rPr lang="mk-MK" sz="2000" b="1" dirty="0">
                <a:cs typeface="Arial" panose="020B0604020202020204" pitchFamily="34" charset="0"/>
              </a:rPr>
              <a:t>Предуслов</a:t>
            </a:r>
            <a:r>
              <a:rPr lang="en-GB" sz="2000" b="1" dirty="0">
                <a:cs typeface="Arial" panose="020B0604020202020204" pitchFamily="34" charset="0"/>
              </a:rPr>
              <a:t>: </a:t>
            </a:r>
            <a:r>
              <a:rPr lang="mk-MK" sz="2000" i="1" dirty="0">
                <a:cs typeface="Arial" panose="020B0604020202020204" pitchFamily="34" charset="0"/>
              </a:rPr>
              <a:t>кривично дело е сторено и вклучува меѓународен елемент </a:t>
            </a:r>
            <a:endParaRPr lang="en-GB" sz="2000" i="1" dirty="0">
              <a:cs typeface="Arial" panose="020B0604020202020204" pitchFamily="34" charset="0"/>
            </a:endParaRPr>
          </a:p>
          <a:p>
            <a:pPr marL="342900" indent="-342900">
              <a:spcAft>
                <a:spcPts val="0"/>
              </a:spcAft>
              <a:buFont typeface="Wingdings" pitchFamily="2" charset="2"/>
              <a:buChar char="Ø"/>
            </a:pPr>
            <a:endParaRPr lang="en-GB" sz="2000" i="1" dirty="0">
              <a:cs typeface="Arial" panose="020B0604020202020204" pitchFamily="34" charset="0"/>
            </a:endParaRPr>
          </a:p>
          <a:p>
            <a:pPr marL="342900" indent="-342900">
              <a:spcAft>
                <a:spcPts val="0"/>
              </a:spcAft>
              <a:buFont typeface="Wingdings" pitchFamily="2" charset="2"/>
              <a:buChar char="ü"/>
            </a:pPr>
            <a:r>
              <a:rPr lang="mk-MK" sz="2000" b="1" dirty="0">
                <a:cs typeface="Arial" panose="020B0604020202020204" pitchFamily="34" charset="0"/>
              </a:rPr>
              <a:t>Прв чекор</a:t>
            </a:r>
            <a:r>
              <a:rPr lang="en-GB" sz="2000" i="1" dirty="0">
                <a:cs typeface="Arial" panose="020B0604020202020204" pitchFamily="34" charset="0"/>
              </a:rPr>
              <a:t>: </a:t>
            </a:r>
            <a:r>
              <a:rPr lang="mk-MK" sz="2000" i="1" dirty="0">
                <a:cs typeface="Arial" panose="020B0604020202020204" pitchFamily="34" charset="0"/>
              </a:rPr>
              <a:t>меѓународниот елемент е признаен како материјално и/или поврзан со процесно право</a:t>
            </a:r>
            <a:endParaRPr lang="en-GB" sz="2000" i="1" dirty="0">
              <a:cs typeface="Arial" panose="020B0604020202020204" pitchFamily="34" charset="0"/>
            </a:endParaRPr>
          </a:p>
          <a:p>
            <a:pPr marL="342900" indent="-342900">
              <a:spcAft>
                <a:spcPts val="0"/>
              </a:spcAft>
              <a:buFont typeface="Wingdings" pitchFamily="2" charset="2"/>
              <a:buChar char="ü"/>
            </a:pPr>
            <a:endParaRPr lang="en-GB" sz="2000" i="1" dirty="0">
              <a:cs typeface="Arial" panose="020B0604020202020204" pitchFamily="34" charset="0"/>
            </a:endParaRPr>
          </a:p>
          <a:p>
            <a:pPr marL="342900" indent="-342900">
              <a:spcAft>
                <a:spcPts val="0"/>
              </a:spcAft>
              <a:buFont typeface="Wingdings" pitchFamily="2" charset="2"/>
              <a:buChar char="ü"/>
            </a:pPr>
            <a:r>
              <a:rPr lang="mk-MK" sz="2000" b="1" dirty="0">
                <a:cs typeface="Arial" panose="020B0604020202020204" pitchFamily="34" charset="0"/>
              </a:rPr>
              <a:t>Втор чекор</a:t>
            </a:r>
            <a:r>
              <a:rPr lang="en-GB" sz="2000" i="1" dirty="0">
                <a:cs typeface="Arial" panose="020B0604020202020204" pitchFamily="34" charset="0"/>
              </a:rPr>
              <a:t>: </a:t>
            </a:r>
            <a:r>
              <a:rPr lang="mk-MK" sz="2000" i="1" dirty="0">
                <a:cs typeface="Arial" panose="020B0604020202020204" pitchFamily="34" charset="0"/>
              </a:rPr>
              <a:t>локални надлежни органи и орган кој спроведува случаи (ОСЗ, обвинителство, суд) утврдува кој збир од факти треба да се расчисти или кои докази треба да се соберат</a:t>
            </a:r>
            <a:endParaRPr lang="en-GB" sz="2000" i="1" dirty="0">
              <a:ea typeface="Verdana" panose="020B060403050404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6F403814-7FF3-CA4C-8D90-DEA86A31516C}"/>
              </a:ext>
            </a:extLst>
          </p:cNvPr>
          <p:cNvSpPr/>
          <p:nvPr/>
        </p:nvSpPr>
        <p:spPr>
          <a:xfrm>
            <a:off x="4590184" y="1121399"/>
            <a:ext cx="4572000" cy="5016758"/>
          </a:xfrm>
          <a:prstGeom prst="rect">
            <a:avLst/>
          </a:prstGeom>
        </p:spPr>
        <p:txBody>
          <a:bodyPr>
            <a:spAutoFit/>
          </a:bodyPr>
          <a:lstStyle/>
          <a:p>
            <a:pPr marL="342900" indent="-342900">
              <a:spcAft>
                <a:spcPts val="0"/>
              </a:spcAft>
              <a:buFont typeface="Wingdings" pitchFamily="2" charset="2"/>
              <a:buChar char="ü"/>
            </a:pPr>
            <a:r>
              <a:rPr lang="mk-MK" sz="2000" b="1" dirty="0">
                <a:cs typeface="Arial" panose="020B0604020202020204" pitchFamily="34" charset="0"/>
              </a:rPr>
              <a:t>Трет чекор</a:t>
            </a:r>
            <a:r>
              <a:rPr lang="en-GB" sz="2000" i="1" dirty="0">
                <a:cs typeface="Arial" panose="020B0604020202020204" pitchFamily="34" charset="0"/>
              </a:rPr>
              <a:t>: </a:t>
            </a:r>
            <a:r>
              <a:rPr lang="mk-MK" sz="2000" i="1" dirty="0">
                <a:cs typeface="Arial" panose="020B0604020202020204" pitchFamily="34" charset="0"/>
              </a:rPr>
              <a:t>локалниот орган одлучува кое ниво на соработка е потребно: потребно е само размена на информации на ниво на ОСЗ (неформално или формално) или докази</a:t>
            </a:r>
            <a:endParaRPr lang="en-GB" sz="2000" i="1" dirty="0"/>
          </a:p>
          <a:p>
            <a:endParaRPr lang="en-US" sz="2000" b="1" dirty="0"/>
          </a:p>
          <a:p>
            <a:pPr marL="342900" indent="-342900">
              <a:buFont typeface="Wingdings" pitchFamily="2" charset="2"/>
              <a:buChar char="ü"/>
            </a:pPr>
            <a:r>
              <a:rPr lang="mk-MK" sz="2000" b="1" dirty="0"/>
              <a:t>Четврти чекор</a:t>
            </a:r>
            <a:r>
              <a:rPr lang="en-US" sz="2000" dirty="0"/>
              <a:t>: </a:t>
            </a:r>
            <a:r>
              <a:rPr lang="mk-MK" sz="2000" i="1" dirty="0"/>
              <a:t>локалниот орган следејќи ја правната рамка за ЗПП започнува постапка за помош</a:t>
            </a:r>
            <a:r>
              <a:rPr lang="en-US" sz="2000" i="1" dirty="0"/>
              <a:t>:</a:t>
            </a:r>
          </a:p>
          <a:p>
            <a:pPr marL="342900" indent="-342900">
              <a:buFont typeface="Arial" panose="020B0604020202020204" pitchFamily="34" charset="0"/>
              <a:buChar char="•"/>
            </a:pPr>
            <a:r>
              <a:rPr lang="mk-MK" sz="2000" i="1" dirty="0"/>
              <a:t>доколку е неформална, чека резултати од истрагата</a:t>
            </a:r>
            <a:endParaRPr lang="en-US" sz="2000" i="1" dirty="0"/>
          </a:p>
          <a:p>
            <a:pPr marL="342900" indent="-342900">
              <a:buFont typeface="Arial" panose="020B0604020202020204" pitchFamily="34" charset="0"/>
              <a:buChar char="•"/>
            </a:pPr>
            <a:r>
              <a:rPr lang="mk-MK" sz="2000" i="1" dirty="0"/>
              <a:t>доколку е формална, ја следи постапката предвидена од правниот систем</a:t>
            </a:r>
            <a:endParaRPr lang="en-GB" sz="2000" dirty="0"/>
          </a:p>
        </p:txBody>
      </p:sp>
    </p:spTree>
    <p:extLst>
      <p:ext uri="{BB962C8B-B14F-4D97-AF65-F5344CB8AC3E}">
        <p14:creationId xmlns:p14="http://schemas.microsoft.com/office/powerpoint/2010/main" val="6281867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ru-RU" sz="3200" b="1" dirty="0">
                <a:ea typeface="ＭＳ Ｐゴシック" charset="0"/>
                <a:cs typeface="ＭＳ Ｐゴシック" charset="0"/>
              </a:rPr>
              <a:t>Практичен преглед на постапки за</a:t>
            </a:r>
          </a:p>
          <a:p>
            <a:pPr algn="r">
              <a:lnSpc>
                <a:spcPct val="80000"/>
              </a:lnSpc>
            </a:pPr>
            <a:r>
              <a:rPr lang="ru-RU" sz="3200" b="1" dirty="0">
                <a:ea typeface="ＭＳ Ｐゴシック" charset="0"/>
                <a:cs typeface="ＭＳ Ｐゴシック" charset="0"/>
              </a:rPr>
              <a:t>заемна правна помош</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046041"/>
            <a:ext cx="4323351" cy="5324535"/>
          </a:xfrm>
          <a:prstGeom prst="rect">
            <a:avLst/>
          </a:prstGeom>
        </p:spPr>
        <p:txBody>
          <a:bodyPr wrap="square">
            <a:spAutoFit/>
          </a:bodyPr>
          <a:lstStyle/>
          <a:p>
            <a:pPr marL="342900" indent="-342900">
              <a:spcAft>
                <a:spcPts val="0"/>
              </a:spcAft>
              <a:buFont typeface="Wingdings" pitchFamily="2" charset="2"/>
              <a:buChar char="ü"/>
            </a:pPr>
            <a:r>
              <a:rPr lang="mk-MK" sz="2000" b="1" dirty="0">
                <a:cs typeface="Arial" panose="020B0604020202020204" pitchFamily="34" charset="0"/>
              </a:rPr>
              <a:t>Петти чекор</a:t>
            </a:r>
            <a:r>
              <a:rPr lang="en-GB" sz="2000" dirty="0">
                <a:cs typeface="Arial" panose="020B0604020202020204" pitchFamily="34" charset="0"/>
              </a:rPr>
              <a:t>:</a:t>
            </a:r>
            <a:r>
              <a:rPr lang="en-GB" sz="2000" b="1" dirty="0">
                <a:cs typeface="Arial" panose="020B0604020202020204" pitchFamily="34" charset="0"/>
              </a:rPr>
              <a:t> </a:t>
            </a:r>
            <a:r>
              <a:rPr lang="mk-MK" sz="2000" i="1" dirty="0">
                <a:cs typeface="Arial" panose="020B0604020202020204" pitchFamily="34" charset="0"/>
              </a:rPr>
              <a:t>дописот со барање за заемна правна помош е испратено и централниот или извршниот орган чека одговор...</a:t>
            </a:r>
            <a:endParaRPr lang="en-GB" sz="2000" i="1" dirty="0">
              <a:cs typeface="Arial" panose="020B0604020202020204" pitchFamily="34" charset="0"/>
            </a:endParaRPr>
          </a:p>
          <a:p>
            <a:pPr marL="342900" indent="-342900">
              <a:spcAft>
                <a:spcPts val="0"/>
              </a:spcAft>
              <a:buFont typeface="Arial" panose="020B0604020202020204" pitchFamily="34" charset="0"/>
              <a:buChar char="•"/>
            </a:pPr>
            <a:r>
              <a:rPr lang="mk-MK" sz="2000" i="1" dirty="0">
                <a:cs typeface="Arial" panose="020B0604020202020204" pitchFamily="34" charset="0"/>
              </a:rPr>
              <a:t>некое време или не</a:t>
            </a:r>
            <a:r>
              <a:rPr lang="en-GB" sz="2000" i="1" dirty="0">
                <a:cs typeface="Arial" panose="020B0604020202020204" pitchFamily="34" charset="0"/>
              </a:rPr>
              <a:t>…</a:t>
            </a:r>
          </a:p>
          <a:p>
            <a:pPr marL="342900" indent="-342900">
              <a:spcAft>
                <a:spcPts val="0"/>
              </a:spcAft>
              <a:buFont typeface="Arial" panose="020B0604020202020204" pitchFamily="34" charset="0"/>
              <a:buChar char="•"/>
            </a:pPr>
            <a:r>
              <a:rPr lang="mk-MK" sz="2000" b="1" i="1" dirty="0">
                <a:cs typeface="Arial" panose="020B0604020202020204" pitchFamily="34" charset="0"/>
              </a:rPr>
              <a:t>Прашање</a:t>
            </a:r>
            <a:r>
              <a:rPr lang="en-GB" sz="2000" b="1" i="1" dirty="0">
                <a:cs typeface="Arial" panose="020B0604020202020204" pitchFamily="34" charset="0"/>
              </a:rPr>
              <a:t>: </a:t>
            </a:r>
            <a:r>
              <a:rPr lang="mk-MK" sz="2000" b="1" i="1" dirty="0">
                <a:cs typeface="Arial" panose="020B0604020202020204" pitchFamily="34" charset="0"/>
              </a:rPr>
              <a:t>што можеме да направиме додека чекаме</a:t>
            </a:r>
            <a:r>
              <a:rPr lang="en-GB" sz="2000" b="1" i="1" dirty="0">
                <a:cs typeface="Arial" panose="020B0604020202020204" pitchFamily="34" charset="0"/>
              </a:rPr>
              <a:t>?</a:t>
            </a:r>
            <a:endParaRPr lang="mk-MK" sz="2000" b="1" i="1" dirty="0">
              <a:cs typeface="Arial" panose="020B0604020202020204" pitchFamily="34" charset="0"/>
            </a:endParaRPr>
          </a:p>
          <a:p>
            <a:pPr>
              <a:spcAft>
                <a:spcPts val="0"/>
              </a:spcAft>
            </a:pPr>
            <a:endParaRPr lang="en-GB" sz="2000" i="1" dirty="0">
              <a:cs typeface="Arial" panose="020B0604020202020204" pitchFamily="34" charset="0"/>
            </a:endParaRPr>
          </a:p>
          <a:p>
            <a:pPr marL="342900" indent="-342900">
              <a:spcAft>
                <a:spcPts val="0"/>
              </a:spcAft>
              <a:buFont typeface="Wingdings" pitchFamily="2" charset="2"/>
              <a:buChar char="ü"/>
            </a:pPr>
            <a:r>
              <a:rPr lang="mk-MK" sz="2000" b="1" dirty="0">
                <a:cs typeface="Arial" panose="020B0604020202020204" pitchFamily="34" charset="0"/>
              </a:rPr>
              <a:t>Шести чекор</a:t>
            </a:r>
            <a:r>
              <a:rPr lang="en-GB" sz="2000" dirty="0">
                <a:cs typeface="Arial" panose="020B0604020202020204" pitchFamily="34" charset="0"/>
              </a:rPr>
              <a:t>: </a:t>
            </a:r>
            <a:r>
              <a:rPr lang="mk-MK" sz="2000" i="1" dirty="0">
                <a:cs typeface="Arial" panose="020B0604020202020204" pitchFamily="34" charset="0"/>
              </a:rPr>
              <a:t>дописот со барање за заемна правна помош е примено од централниот или извршниот орган на замолената земја</a:t>
            </a:r>
            <a:endParaRPr lang="en-GB" sz="2000" i="1" dirty="0">
              <a:cs typeface="Arial" panose="020B0604020202020204" pitchFamily="34" charset="0"/>
            </a:endParaRPr>
          </a:p>
          <a:p>
            <a:pPr marL="342900" indent="-342900">
              <a:spcAft>
                <a:spcPts val="0"/>
              </a:spcAft>
              <a:buFont typeface="Arial" panose="020B0604020202020204" pitchFamily="34" charset="0"/>
              <a:buChar char="•"/>
            </a:pPr>
            <a:r>
              <a:rPr lang="mk-MK" sz="2000" b="1" i="1" dirty="0">
                <a:cs typeface="Arial" panose="020B0604020202020204" pitchFamily="34" charset="0"/>
              </a:rPr>
              <a:t>Сите варијации се исто така можни и на нивната страна!</a:t>
            </a:r>
            <a:endParaRPr lang="en-GB" sz="2000" b="1" dirty="0">
              <a:cs typeface="Arial" panose="020B0604020202020204" pitchFamily="34" charset="0"/>
            </a:endParaRPr>
          </a:p>
        </p:txBody>
      </p:sp>
      <p:sp>
        <p:nvSpPr>
          <p:cNvPr id="11" name="Rectangle 10">
            <a:extLst>
              <a:ext uri="{FF2B5EF4-FFF2-40B4-BE49-F238E27FC236}">
                <a16:creationId xmlns:a16="http://schemas.microsoft.com/office/drawing/2014/main" id="{0B60D565-6283-1748-95F5-67F9DB5E2D82}"/>
              </a:ext>
            </a:extLst>
          </p:cNvPr>
          <p:cNvSpPr/>
          <p:nvPr/>
        </p:nvSpPr>
        <p:spPr>
          <a:xfrm>
            <a:off x="4253948" y="1044000"/>
            <a:ext cx="4890052" cy="5324535"/>
          </a:xfrm>
          <a:prstGeom prst="rect">
            <a:avLst/>
          </a:prstGeom>
        </p:spPr>
        <p:txBody>
          <a:bodyPr wrap="square">
            <a:spAutoFit/>
          </a:bodyPr>
          <a:lstStyle/>
          <a:p>
            <a:pPr marL="342900" indent="-342900">
              <a:spcAft>
                <a:spcPts val="0"/>
              </a:spcAft>
              <a:buFont typeface="Wingdings" pitchFamily="2" charset="2"/>
              <a:buChar char="ü"/>
            </a:pPr>
            <a:r>
              <a:rPr lang="mk-MK" sz="2000" b="1" dirty="0">
                <a:cs typeface="Arial" panose="020B0604020202020204" pitchFamily="34" charset="0"/>
              </a:rPr>
              <a:t>Седми чекор</a:t>
            </a:r>
            <a:r>
              <a:rPr lang="en-GB" sz="2000" dirty="0">
                <a:cs typeface="Arial" panose="020B0604020202020204" pitchFamily="34" charset="0"/>
              </a:rPr>
              <a:t>:</a:t>
            </a:r>
            <a:r>
              <a:rPr lang="en-GB" sz="2000" b="1" dirty="0">
                <a:cs typeface="Arial" panose="020B0604020202020204" pitchFamily="34" charset="0"/>
              </a:rPr>
              <a:t> </a:t>
            </a:r>
            <a:r>
              <a:rPr lang="mk-MK" sz="2000" i="1" dirty="0">
                <a:cs typeface="Arial" panose="020B0604020202020204" pitchFamily="34" charset="0"/>
              </a:rPr>
              <a:t>централниот или извршниот орган на замолената земја го спроведува дописот со барање и испраќа одговор/докази назад до централниот или извршниот орган на земјата барател </a:t>
            </a:r>
            <a:endParaRPr lang="en-GB" sz="2000" i="1" dirty="0">
              <a:cs typeface="Arial" panose="020B0604020202020204" pitchFamily="34" charset="0"/>
            </a:endParaRPr>
          </a:p>
          <a:p>
            <a:pPr marL="342900" indent="-342900">
              <a:spcAft>
                <a:spcPts val="0"/>
              </a:spcAft>
              <a:buFont typeface="Wingdings" pitchFamily="2" charset="2"/>
              <a:buChar char="ü"/>
            </a:pPr>
            <a:endParaRPr lang="mk-MK" sz="2000" b="1" dirty="0">
              <a:cs typeface="Arial" panose="020B0604020202020204" pitchFamily="34" charset="0"/>
            </a:endParaRPr>
          </a:p>
          <a:p>
            <a:pPr marL="342900" indent="-342900">
              <a:spcAft>
                <a:spcPts val="0"/>
              </a:spcAft>
              <a:buFont typeface="Wingdings" pitchFamily="2" charset="2"/>
              <a:buChar char="ü"/>
            </a:pPr>
            <a:r>
              <a:rPr lang="mk-MK" sz="2000" b="1" dirty="0">
                <a:cs typeface="Arial" panose="020B0604020202020204" pitchFamily="34" charset="0"/>
              </a:rPr>
              <a:t>Осми чекор</a:t>
            </a:r>
            <a:r>
              <a:rPr lang="en-GB" sz="2000" dirty="0">
                <a:cs typeface="Arial" panose="020B0604020202020204" pitchFamily="34" charset="0"/>
              </a:rPr>
              <a:t>:</a:t>
            </a:r>
            <a:r>
              <a:rPr lang="en-GB" sz="2000" b="1" dirty="0">
                <a:cs typeface="Arial" panose="020B0604020202020204" pitchFamily="34" charset="0"/>
              </a:rPr>
              <a:t> </a:t>
            </a:r>
            <a:r>
              <a:rPr lang="mk-MK" sz="2000" b="1" dirty="0">
                <a:cs typeface="Arial" panose="020B0604020202020204" pitchFamily="34" charset="0"/>
              </a:rPr>
              <a:t>локалниот орган кој ја започнал постапката за ЗПП добива одговор</a:t>
            </a:r>
          </a:p>
          <a:p>
            <a:pPr marL="342900" indent="-342900">
              <a:spcAft>
                <a:spcPts val="0"/>
              </a:spcAft>
              <a:buFont typeface="Wingdings" pitchFamily="2" charset="2"/>
              <a:buChar char="ü"/>
            </a:pPr>
            <a:endParaRPr lang="en-GB" sz="2000" b="1" dirty="0">
              <a:cs typeface="Arial" panose="020B0604020202020204" pitchFamily="34" charset="0"/>
            </a:endParaRPr>
          </a:p>
          <a:p>
            <a:pPr marL="342900" indent="-342900">
              <a:spcAft>
                <a:spcPts val="0"/>
              </a:spcAft>
              <a:buFont typeface="Wingdings" pitchFamily="2" charset="2"/>
              <a:buChar char="ü"/>
            </a:pPr>
            <a:r>
              <a:rPr lang="mk-MK" sz="2000" b="1" dirty="0">
                <a:cs typeface="Arial" panose="020B0604020202020204" pitchFamily="34" charset="0"/>
              </a:rPr>
              <a:t>Деветти чекор</a:t>
            </a:r>
            <a:r>
              <a:rPr lang="en-GB" sz="2000" dirty="0">
                <a:cs typeface="Arial" panose="020B0604020202020204" pitchFamily="34" charset="0"/>
              </a:rPr>
              <a:t>: </a:t>
            </a:r>
            <a:r>
              <a:rPr lang="mk-MK" sz="2000" i="1" dirty="0">
                <a:cs typeface="Arial" panose="020B0604020202020204" pitchFamily="34" charset="0"/>
              </a:rPr>
              <a:t>локалниот орган го испитува одговорот и донесува одлука за понатамошните чекори, вклучувајќи дополнителни дописи со барања на ЗПП</a:t>
            </a:r>
            <a:endParaRPr lang="en-GB" sz="2000" dirty="0">
              <a:cs typeface="Arial" panose="020B0604020202020204" pitchFamily="34" charset="0"/>
            </a:endParaRPr>
          </a:p>
        </p:txBody>
      </p:sp>
    </p:spTree>
    <p:extLst>
      <p:ext uri="{BB962C8B-B14F-4D97-AF65-F5344CB8AC3E}">
        <p14:creationId xmlns:p14="http://schemas.microsoft.com/office/powerpoint/2010/main" val="19774224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ru-RU" sz="3200" b="1" dirty="0">
                <a:ea typeface="ＭＳ Ｐゴシック" charset="0"/>
                <a:cs typeface="ＭＳ Ｐゴシック" charset="0"/>
              </a:rPr>
              <a:t>Практичен преглед на постапки за</a:t>
            </a:r>
          </a:p>
          <a:p>
            <a:pPr algn="r">
              <a:lnSpc>
                <a:spcPct val="80000"/>
              </a:lnSpc>
            </a:pPr>
            <a:r>
              <a:rPr lang="ru-RU" sz="3200" b="1" dirty="0">
                <a:ea typeface="ＭＳ Ｐゴシック" charset="0"/>
                <a:cs typeface="ＭＳ Ｐゴシック" charset="0"/>
              </a:rPr>
              <a:t>заемна правна помош</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id="{81F5343C-3B8C-4F05-911D-60641D1FCDF7}"/>
              </a:ext>
            </a:extLst>
          </p:cNvPr>
          <p:cNvGraphicFramePr/>
          <p:nvPr>
            <p:extLst>
              <p:ext uri="{D42A27DB-BD31-4B8C-83A1-F6EECF244321}">
                <p14:modId xmlns:p14="http://schemas.microsoft.com/office/powerpoint/2010/main" val="203685780"/>
              </p:ext>
            </p:extLst>
          </p:nvPr>
        </p:nvGraphicFramePr>
        <p:xfrm>
          <a:off x="1039325" y="989546"/>
          <a:ext cx="7330301" cy="54278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527884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graphicEl>
                                              <a:dgm id="{B11FE610-347E-4DC6-963D-5A8D93D8B534}"/>
                                            </p:graphicEl>
                                          </p:spTgt>
                                        </p:tgtEl>
                                        <p:attrNameLst>
                                          <p:attrName>style.visibility</p:attrName>
                                        </p:attrNameLst>
                                      </p:cBhvr>
                                      <p:to>
                                        <p:strVal val="visible"/>
                                      </p:to>
                                    </p:set>
                                    <p:anim calcmode="lin" valueType="num">
                                      <p:cBhvr additive="base">
                                        <p:cTn id="7" dur="750" fill="hold"/>
                                        <p:tgtEl>
                                          <p:spTgt spid="6">
                                            <p:graphicEl>
                                              <a:dgm id="{B11FE610-347E-4DC6-963D-5A8D93D8B534}"/>
                                            </p:graphicEl>
                                          </p:spTgt>
                                        </p:tgtEl>
                                        <p:attrNameLst>
                                          <p:attrName>ppt_x</p:attrName>
                                        </p:attrNameLst>
                                      </p:cBhvr>
                                      <p:tavLst>
                                        <p:tav tm="0">
                                          <p:val>
                                            <p:strVal val="#ppt_x"/>
                                          </p:val>
                                        </p:tav>
                                        <p:tav tm="100000">
                                          <p:val>
                                            <p:strVal val="#ppt_x"/>
                                          </p:val>
                                        </p:tav>
                                      </p:tavLst>
                                    </p:anim>
                                    <p:anim calcmode="lin" valueType="num">
                                      <p:cBhvr additive="base">
                                        <p:cTn id="8" dur="750" fill="hold"/>
                                        <p:tgtEl>
                                          <p:spTgt spid="6">
                                            <p:graphicEl>
                                              <a:dgm id="{B11FE610-347E-4DC6-963D-5A8D93D8B534}"/>
                                            </p:graphicEl>
                                          </p:spTgt>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1" fill="hold" grpId="0" nodeType="afterEffect">
                                  <p:stCondLst>
                                    <p:cond delay="0"/>
                                  </p:stCondLst>
                                  <p:childTnLst>
                                    <p:set>
                                      <p:cBhvr>
                                        <p:cTn id="11" dur="1" fill="hold">
                                          <p:stCondLst>
                                            <p:cond delay="0"/>
                                          </p:stCondLst>
                                        </p:cTn>
                                        <p:tgtEl>
                                          <p:spTgt spid="6">
                                            <p:graphicEl>
                                              <a:dgm id="{9D632434-7AD9-454C-A5B8-907A8A8AE164}"/>
                                            </p:graphicEl>
                                          </p:spTgt>
                                        </p:tgtEl>
                                        <p:attrNameLst>
                                          <p:attrName>style.visibility</p:attrName>
                                        </p:attrNameLst>
                                      </p:cBhvr>
                                      <p:to>
                                        <p:strVal val="visible"/>
                                      </p:to>
                                    </p:set>
                                    <p:anim calcmode="lin" valueType="num">
                                      <p:cBhvr additive="base">
                                        <p:cTn id="12" dur="750" fill="hold"/>
                                        <p:tgtEl>
                                          <p:spTgt spid="6">
                                            <p:graphicEl>
                                              <a:dgm id="{9D632434-7AD9-454C-A5B8-907A8A8AE164}"/>
                                            </p:graphicEl>
                                          </p:spTgt>
                                        </p:tgtEl>
                                        <p:attrNameLst>
                                          <p:attrName>ppt_x</p:attrName>
                                        </p:attrNameLst>
                                      </p:cBhvr>
                                      <p:tavLst>
                                        <p:tav tm="0">
                                          <p:val>
                                            <p:strVal val="#ppt_x"/>
                                          </p:val>
                                        </p:tav>
                                        <p:tav tm="100000">
                                          <p:val>
                                            <p:strVal val="#ppt_x"/>
                                          </p:val>
                                        </p:tav>
                                      </p:tavLst>
                                    </p:anim>
                                    <p:anim calcmode="lin" valueType="num">
                                      <p:cBhvr additive="base">
                                        <p:cTn id="13" dur="750" fill="hold"/>
                                        <p:tgtEl>
                                          <p:spTgt spid="6">
                                            <p:graphicEl>
                                              <a:dgm id="{9D632434-7AD9-454C-A5B8-907A8A8AE164}"/>
                                            </p:graphicEl>
                                          </p:spTgt>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 fill="hold" grpId="0" nodeType="afterEffect">
                                  <p:stCondLst>
                                    <p:cond delay="0"/>
                                  </p:stCondLst>
                                  <p:childTnLst>
                                    <p:set>
                                      <p:cBhvr>
                                        <p:cTn id="16" dur="1" fill="hold">
                                          <p:stCondLst>
                                            <p:cond delay="0"/>
                                          </p:stCondLst>
                                        </p:cTn>
                                        <p:tgtEl>
                                          <p:spTgt spid="6">
                                            <p:graphicEl>
                                              <a:dgm id="{5E518954-471A-4A0A-8052-11BC5FD08113}"/>
                                            </p:graphicEl>
                                          </p:spTgt>
                                        </p:tgtEl>
                                        <p:attrNameLst>
                                          <p:attrName>style.visibility</p:attrName>
                                        </p:attrNameLst>
                                      </p:cBhvr>
                                      <p:to>
                                        <p:strVal val="visible"/>
                                      </p:to>
                                    </p:set>
                                    <p:anim calcmode="lin" valueType="num">
                                      <p:cBhvr additive="base">
                                        <p:cTn id="17" dur="750" fill="hold"/>
                                        <p:tgtEl>
                                          <p:spTgt spid="6">
                                            <p:graphicEl>
                                              <a:dgm id="{5E518954-471A-4A0A-8052-11BC5FD08113}"/>
                                            </p:graphicEl>
                                          </p:spTgt>
                                        </p:tgtEl>
                                        <p:attrNameLst>
                                          <p:attrName>ppt_x</p:attrName>
                                        </p:attrNameLst>
                                      </p:cBhvr>
                                      <p:tavLst>
                                        <p:tav tm="0">
                                          <p:val>
                                            <p:strVal val="#ppt_x"/>
                                          </p:val>
                                        </p:tav>
                                        <p:tav tm="100000">
                                          <p:val>
                                            <p:strVal val="#ppt_x"/>
                                          </p:val>
                                        </p:tav>
                                      </p:tavLst>
                                    </p:anim>
                                    <p:anim calcmode="lin" valueType="num">
                                      <p:cBhvr additive="base">
                                        <p:cTn id="18" dur="750" fill="hold"/>
                                        <p:tgtEl>
                                          <p:spTgt spid="6">
                                            <p:graphicEl>
                                              <a:dgm id="{5E518954-471A-4A0A-8052-11BC5FD08113}"/>
                                            </p:graphicEl>
                                          </p:spTgt>
                                        </p:tgtEl>
                                        <p:attrNameLst>
                                          <p:attrName>ppt_y</p:attrName>
                                        </p:attrNameLst>
                                      </p:cBhvr>
                                      <p:tavLst>
                                        <p:tav tm="0">
                                          <p:val>
                                            <p:strVal val="0-#ppt_h/2"/>
                                          </p:val>
                                        </p:tav>
                                        <p:tav tm="100000">
                                          <p:val>
                                            <p:strVal val="#ppt_y"/>
                                          </p:val>
                                        </p:tav>
                                      </p:tavLst>
                                    </p:anim>
                                  </p:childTnLst>
                                </p:cTn>
                              </p:par>
                            </p:childTnLst>
                          </p:cTn>
                        </p:par>
                        <p:par>
                          <p:cTn id="19" fill="hold">
                            <p:stCondLst>
                              <p:cond delay="2250"/>
                            </p:stCondLst>
                            <p:childTnLst>
                              <p:par>
                                <p:cTn id="20" presetID="2" presetClass="entr" presetSubtype="1" fill="hold" grpId="0" nodeType="afterEffect">
                                  <p:stCondLst>
                                    <p:cond delay="0"/>
                                  </p:stCondLst>
                                  <p:childTnLst>
                                    <p:set>
                                      <p:cBhvr>
                                        <p:cTn id="21" dur="1" fill="hold">
                                          <p:stCondLst>
                                            <p:cond delay="0"/>
                                          </p:stCondLst>
                                        </p:cTn>
                                        <p:tgtEl>
                                          <p:spTgt spid="6">
                                            <p:graphicEl>
                                              <a:dgm id="{E307F77B-0ACB-4F07-895E-E85A60F4A63D}"/>
                                            </p:graphicEl>
                                          </p:spTgt>
                                        </p:tgtEl>
                                        <p:attrNameLst>
                                          <p:attrName>style.visibility</p:attrName>
                                        </p:attrNameLst>
                                      </p:cBhvr>
                                      <p:to>
                                        <p:strVal val="visible"/>
                                      </p:to>
                                    </p:set>
                                    <p:anim calcmode="lin" valueType="num">
                                      <p:cBhvr additive="base">
                                        <p:cTn id="22" dur="750" fill="hold"/>
                                        <p:tgtEl>
                                          <p:spTgt spid="6">
                                            <p:graphicEl>
                                              <a:dgm id="{E307F77B-0ACB-4F07-895E-E85A60F4A63D}"/>
                                            </p:graphicEl>
                                          </p:spTgt>
                                        </p:tgtEl>
                                        <p:attrNameLst>
                                          <p:attrName>ppt_x</p:attrName>
                                        </p:attrNameLst>
                                      </p:cBhvr>
                                      <p:tavLst>
                                        <p:tav tm="0">
                                          <p:val>
                                            <p:strVal val="#ppt_x"/>
                                          </p:val>
                                        </p:tav>
                                        <p:tav tm="100000">
                                          <p:val>
                                            <p:strVal val="#ppt_x"/>
                                          </p:val>
                                        </p:tav>
                                      </p:tavLst>
                                    </p:anim>
                                    <p:anim calcmode="lin" valueType="num">
                                      <p:cBhvr additive="base">
                                        <p:cTn id="23" dur="750" fill="hold"/>
                                        <p:tgtEl>
                                          <p:spTgt spid="6">
                                            <p:graphicEl>
                                              <a:dgm id="{E307F77B-0ACB-4F07-895E-E85A60F4A63D}"/>
                                            </p:graphicEl>
                                          </p:spTgt>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 presetClass="entr" presetSubtype="1" fill="hold" grpId="0" nodeType="afterEffect">
                                  <p:stCondLst>
                                    <p:cond delay="0"/>
                                  </p:stCondLst>
                                  <p:childTnLst>
                                    <p:set>
                                      <p:cBhvr>
                                        <p:cTn id="26" dur="1" fill="hold">
                                          <p:stCondLst>
                                            <p:cond delay="0"/>
                                          </p:stCondLst>
                                        </p:cTn>
                                        <p:tgtEl>
                                          <p:spTgt spid="6">
                                            <p:graphicEl>
                                              <a:dgm id="{FA0C563D-4AC4-49D4-8B82-2B3DA636C5B8}"/>
                                            </p:graphicEl>
                                          </p:spTgt>
                                        </p:tgtEl>
                                        <p:attrNameLst>
                                          <p:attrName>style.visibility</p:attrName>
                                        </p:attrNameLst>
                                      </p:cBhvr>
                                      <p:to>
                                        <p:strVal val="visible"/>
                                      </p:to>
                                    </p:set>
                                    <p:anim calcmode="lin" valueType="num">
                                      <p:cBhvr additive="base">
                                        <p:cTn id="27" dur="750" fill="hold"/>
                                        <p:tgtEl>
                                          <p:spTgt spid="6">
                                            <p:graphicEl>
                                              <a:dgm id="{FA0C563D-4AC4-49D4-8B82-2B3DA636C5B8}"/>
                                            </p:graphicEl>
                                          </p:spTgt>
                                        </p:tgtEl>
                                        <p:attrNameLst>
                                          <p:attrName>ppt_x</p:attrName>
                                        </p:attrNameLst>
                                      </p:cBhvr>
                                      <p:tavLst>
                                        <p:tav tm="0">
                                          <p:val>
                                            <p:strVal val="#ppt_x"/>
                                          </p:val>
                                        </p:tav>
                                        <p:tav tm="100000">
                                          <p:val>
                                            <p:strVal val="#ppt_x"/>
                                          </p:val>
                                        </p:tav>
                                      </p:tavLst>
                                    </p:anim>
                                    <p:anim calcmode="lin" valueType="num">
                                      <p:cBhvr additive="base">
                                        <p:cTn id="28" dur="750" fill="hold"/>
                                        <p:tgtEl>
                                          <p:spTgt spid="6">
                                            <p:graphicEl>
                                              <a:dgm id="{FA0C563D-4AC4-49D4-8B82-2B3DA636C5B8}"/>
                                            </p:graphicEl>
                                          </p:spTgt>
                                        </p:tgtEl>
                                        <p:attrNameLst>
                                          <p:attrName>ppt_y</p:attrName>
                                        </p:attrNameLst>
                                      </p:cBhvr>
                                      <p:tavLst>
                                        <p:tav tm="0">
                                          <p:val>
                                            <p:strVal val="0-#ppt_h/2"/>
                                          </p:val>
                                        </p:tav>
                                        <p:tav tm="100000">
                                          <p:val>
                                            <p:strVal val="#ppt_y"/>
                                          </p:val>
                                        </p:tav>
                                      </p:tavLst>
                                    </p:anim>
                                  </p:childTnLst>
                                </p:cTn>
                              </p:par>
                            </p:childTnLst>
                          </p:cTn>
                        </p:par>
                        <p:par>
                          <p:cTn id="29" fill="hold">
                            <p:stCondLst>
                              <p:cond delay="3750"/>
                            </p:stCondLst>
                            <p:childTnLst>
                              <p:par>
                                <p:cTn id="30" presetID="2" presetClass="entr" presetSubtype="1" fill="hold" grpId="0" nodeType="afterEffect">
                                  <p:stCondLst>
                                    <p:cond delay="0"/>
                                  </p:stCondLst>
                                  <p:childTnLst>
                                    <p:set>
                                      <p:cBhvr>
                                        <p:cTn id="31" dur="1" fill="hold">
                                          <p:stCondLst>
                                            <p:cond delay="0"/>
                                          </p:stCondLst>
                                        </p:cTn>
                                        <p:tgtEl>
                                          <p:spTgt spid="6">
                                            <p:graphicEl>
                                              <a:dgm id="{AE8D6596-348E-4ED8-990E-2F72A02FE46C}"/>
                                            </p:graphicEl>
                                          </p:spTgt>
                                        </p:tgtEl>
                                        <p:attrNameLst>
                                          <p:attrName>style.visibility</p:attrName>
                                        </p:attrNameLst>
                                      </p:cBhvr>
                                      <p:to>
                                        <p:strVal val="visible"/>
                                      </p:to>
                                    </p:set>
                                    <p:anim calcmode="lin" valueType="num">
                                      <p:cBhvr additive="base">
                                        <p:cTn id="32" dur="750" fill="hold"/>
                                        <p:tgtEl>
                                          <p:spTgt spid="6">
                                            <p:graphicEl>
                                              <a:dgm id="{AE8D6596-348E-4ED8-990E-2F72A02FE46C}"/>
                                            </p:graphicEl>
                                          </p:spTgt>
                                        </p:tgtEl>
                                        <p:attrNameLst>
                                          <p:attrName>ppt_x</p:attrName>
                                        </p:attrNameLst>
                                      </p:cBhvr>
                                      <p:tavLst>
                                        <p:tav tm="0">
                                          <p:val>
                                            <p:strVal val="#ppt_x"/>
                                          </p:val>
                                        </p:tav>
                                        <p:tav tm="100000">
                                          <p:val>
                                            <p:strVal val="#ppt_x"/>
                                          </p:val>
                                        </p:tav>
                                      </p:tavLst>
                                    </p:anim>
                                    <p:anim calcmode="lin" valueType="num">
                                      <p:cBhvr additive="base">
                                        <p:cTn id="33" dur="750" fill="hold"/>
                                        <p:tgtEl>
                                          <p:spTgt spid="6">
                                            <p:graphicEl>
                                              <a:dgm id="{AE8D6596-348E-4ED8-990E-2F72A02FE46C}"/>
                                            </p:graphicEl>
                                          </p:spTgt>
                                        </p:tgtEl>
                                        <p:attrNameLst>
                                          <p:attrName>ppt_y</p:attrName>
                                        </p:attrNameLst>
                                      </p:cBhvr>
                                      <p:tavLst>
                                        <p:tav tm="0">
                                          <p:val>
                                            <p:strVal val="0-#ppt_h/2"/>
                                          </p:val>
                                        </p:tav>
                                        <p:tav tm="100000">
                                          <p:val>
                                            <p:strVal val="#ppt_y"/>
                                          </p:val>
                                        </p:tav>
                                      </p:tavLst>
                                    </p:anim>
                                  </p:childTnLst>
                                </p:cTn>
                              </p:par>
                            </p:childTnLst>
                          </p:cTn>
                        </p:par>
                        <p:par>
                          <p:cTn id="34" fill="hold">
                            <p:stCondLst>
                              <p:cond delay="4500"/>
                            </p:stCondLst>
                            <p:childTnLst>
                              <p:par>
                                <p:cTn id="35" presetID="2" presetClass="entr" presetSubtype="1" fill="hold" grpId="0" nodeType="afterEffect">
                                  <p:stCondLst>
                                    <p:cond delay="0"/>
                                  </p:stCondLst>
                                  <p:childTnLst>
                                    <p:set>
                                      <p:cBhvr>
                                        <p:cTn id="36" dur="1" fill="hold">
                                          <p:stCondLst>
                                            <p:cond delay="0"/>
                                          </p:stCondLst>
                                        </p:cTn>
                                        <p:tgtEl>
                                          <p:spTgt spid="6">
                                            <p:graphicEl>
                                              <a:dgm id="{872E5D92-8A5B-4F0B-A582-AD2EC26DE1F1}"/>
                                            </p:graphicEl>
                                          </p:spTgt>
                                        </p:tgtEl>
                                        <p:attrNameLst>
                                          <p:attrName>style.visibility</p:attrName>
                                        </p:attrNameLst>
                                      </p:cBhvr>
                                      <p:to>
                                        <p:strVal val="visible"/>
                                      </p:to>
                                    </p:set>
                                    <p:anim calcmode="lin" valueType="num">
                                      <p:cBhvr additive="base">
                                        <p:cTn id="37" dur="750" fill="hold"/>
                                        <p:tgtEl>
                                          <p:spTgt spid="6">
                                            <p:graphicEl>
                                              <a:dgm id="{872E5D92-8A5B-4F0B-A582-AD2EC26DE1F1}"/>
                                            </p:graphicEl>
                                          </p:spTgt>
                                        </p:tgtEl>
                                        <p:attrNameLst>
                                          <p:attrName>ppt_x</p:attrName>
                                        </p:attrNameLst>
                                      </p:cBhvr>
                                      <p:tavLst>
                                        <p:tav tm="0">
                                          <p:val>
                                            <p:strVal val="#ppt_x"/>
                                          </p:val>
                                        </p:tav>
                                        <p:tav tm="100000">
                                          <p:val>
                                            <p:strVal val="#ppt_x"/>
                                          </p:val>
                                        </p:tav>
                                      </p:tavLst>
                                    </p:anim>
                                    <p:anim calcmode="lin" valueType="num">
                                      <p:cBhvr additive="base">
                                        <p:cTn id="38" dur="750" fill="hold"/>
                                        <p:tgtEl>
                                          <p:spTgt spid="6">
                                            <p:graphicEl>
                                              <a:dgm id="{872E5D92-8A5B-4F0B-A582-AD2EC26DE1F1}"/>
                                            </p:graphicEl>
                                          </p:spTgt>
                                        </p:tgtEl>
                                        <p:attrNameLst>
                                          <p:attrName>ppt_y</p:attrName>
                                        </p:attrNameLst>
                                      </p:cBhvr>
                                      <p:tavLst>
                                        <p:tav tm="0">
                                          <p:val>
                                            <p:strVal val="0-#ppt_h/2"/>
                                          </p:val>
                                        </p:tav>
                                        <p:tav tm="100000">
                                          <p:val>
                                            <p:strVal val="#ppt_y"/>
                                          </p:val>
                                        </p:tav>
                                      </p:tavLst>
                                    </p:anim>
                                  </p:childTnLst>
                                </p:cTn>
                              </p:par>
                            </p:childTnLst>
                          </p:cTn>
                        </p:par>
                        <p:par>
                          <p:cTn id="39" fill="hold">
                            <p:stCondLst>
                              <p:cond delay="5250"/>
                            </p:stCondLst>
                            <p:childTnLst>
                              <p:par>
                                <p:cTn id="40" presetID="2" presetClass="entr" presetSubtype="1" fill="hold" grpId="0" nodeType="afterEffect">
                                  <p:stCondLst>
                                    <p:cond delay="0"/>
                                  </p:stCondLst>
                                  <p:childTnLst>
                                    <p:set>
                                      <p:cBhvr>
                                        <p:cTn id="41" dur="1" fill="hold">
                                          <p:stCondLst>
                                            <p:cond delay="0"/>
                                          </p:stCondLst>
                                        </p:cTn>
                                        <p:tgtEl>
                                          <p:spTgt spid="6">
                                            <p:graphicEl>
                                              <a:dgm id="{49D1460C-DD90-4744-A72E-5022D2D8FCAD}"/>
                                            </p:graphicEl>
                                          </p:spTgt>
                                        </p:tgtEl>
                                        <p:attrNameLst>
                                          <p:attrName>style.visibility</p:attrName>
                                        </p:attrNameLst>
                                      </p:cBhvr>
                                      <p:to>
                                        <p:strVal val="visible"/>
                                      </p:to>
                                    </p:set>
                                    <p:anim calcmode="lin" valueType="num">
                                      <p:cBhvr additive="base">
                                        <p:cTn id="42" dur="750" fill="hold"/>
                                        <p:tgtEl>
                                          <p:spTgt spid="6">
                                            <p:graphicEl>
                                              <a:dgm id="{49D1460C-DD90-4744-A72E-5022D2D8FCAD}"/>
                                            </p:graphicEl>
                                          </p:spTgt>
                                        </p:tgtEl>
                                        <p:attrNameLst>
                                          <p:attrName>ppt_x</p:attrName>
                                        </p:attrNameLst>
                                      </p:cBhvr>
                                      <p:tavLst>
                                        <p:tav tm="0">
                                          <p:val>
                                            <p:strVal val="#ppt_x"/>
                                          </p:val>
                                        </p:tav>
                                        <p:tav tm="100000">
                                          <p:val>
                                            <p:strVal val="#ppt_x"/>
                                          </p:val>
                                        </p:tav>
                                      </p:tavLst>
                                    </p:anim>
                                    <p:anim calcmode="lin" valueType="num">
                                      <p:cBhvr additive="base">
                                        <p:cTn id="43" dur="750" fill="hold"/>
                                        <p:tgtEl>
                                          <p:spTgt spid="6">
                                            <p:graphicEl>
                                              <a:dgm id="{49D1460C-DD90-4744-A72E-5022D2D8FCAD}"/>
                                            </p:graphicEl>
                                          </p:spTgt>
                                        </p:tgtEl>
                                        <p:attrNameLst>
                                          <p:attrName>ppt_y</p:attrName>
                                        </p:attrNameLst>
                                      </p:cBhvr>
                                      <p:tavLst>
                                        <p:tav tm="0">
                                          <p:val>
                                            <p:strVal val="0-#ppt_h/2"/>
                                          </p:val>
                                        </p:tav>
                                        <p:tav tm="100000">
                                          <p:val>
                                            <p:strVal val="#ppt_y"/>
                                          </p:val>
                                        </p:tav>
                                      </p:tavLst>
                                    </p:anim>
                                  </p:childTnLst>
                                </p:cTn>
                              </p:par>
                            </p:childTnLst>
                          </p:cTn>
                        </p:par>
                        <p:par>
                          <p:cTn id="44" fill="hold">
                            <p:stCondLst>
                              <p:cond delay="6000"/>
                            </p:stCondLst>
                            <p:childTnLst>
                              <p:par>
                                <p:cTn id="45" presetID="2" presetClass="entr" presetSubtype="1" fill="hold" grpId="0" nodeType="afterEffect">
                                  <p:stCondLst>
                                    <p:cond delay="0"/>
                                  </p:stCondLst>
                                  <p:childTnLst>
                                    <p:set>
                                      <p:cBhvr>
                                        <p:cTn id="46" dur="1" fill="hold">
                                          <p:stCondLst>
                                            <p:cond delay="0"/>
                                          </p:stCondLst>
                                        </p:cTn>
                                        <p:tgtEl>
                                          <p:spTgt spid="6">
                                            <p:graphicEl>
                                              <a:dgm id="{1570E3C4-0EB5-4850-977D-D7BF7804F5C5}"/>
                                            </p:graphicEl>
                                          </p:spTgt>
                                        </p:tgtEl>
                                        <p:attrNameLst>
                                          <p:attrName>style.visibility</p:attrName>
                                        </p:attrNameLst>
                                      </p:cBhvr>
                                      <p:to>
                                        <p:strVal val="visible"/>
                                      </p:to>
                                    </p:set>
                                    <p:anim calcmode="lin" valueType="num">
                                      <p:cBhvr additive="base">
                                        <p:cTn id="47" dur="750" fill="hold"/>
                                        <p:tgtEl>
                                          <p:spTgt spid="6">
                                            <p:graphicEl>
                                              <a:dgm id="{1570E3C4-0EB5-4850-977D-D7BF7804F5C5}"/>
                                            </p:graphicEl>
                                          </p:spTgt>
                                        </p:tgtEl>
                                        <p:attrNameLst>
                                          <p:attrName>ppt_x</p:attrName>
                                        </p:attrNameLst>
                                      </p:cBhvr>
                                      <p:tavLst>
                                        <p:tav tm="0">
                                          <p:val>
                                            <p:strVal val="#ppt_x"/>
                                          </p:val>
                                        </p:tav>
                                        <p:tav tm="100000">
                                          <p:val>
                                            <p:strVal val="#ppt_x"/>
                                          </p:val>
                                        </p:tav>
                                      </p:tavLst>
                                    </p:anim>
                                    <p:anim calcmode="lin" valueType="num">
                                      <p:cBhvr additive="base">
                                        <p:cTn id="48" dur="750" fill="hold"/>
                                        <p:tgtEl>
                                          <p:spTgt spid="6">
                                            <p:graphicEl>
                                              <a:dgm id="{1570E3C4-0EB5-4850-977D-D7BF7804F5C5}"/>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ru-RU" sz="3200" b="1" dirty="0">
                <a:ea typeface="ＭＳ Ｐゴシック" charset="0"/>
                <a:cs typeface="ＭＳ Ｐゴシック" charset="0"/>
              </a:rPr>
              <a:t>Практичен преглед на постапки за</a:t>
            </a:r>
          </a:p>
          <a:p>
            <a:pPr algn="r">
              <a:lnSpc>
                <a:spcPct val="80000"/>
              </a:lnSpc>
            </a:pPr>
            <a:r>
              <a:rPr lang="ru-RU" sz="3200" b="1" dirty="0">
                <a:ea typeface="ＭＳ Ｐゴシック" charset="0"/>
                <a:cs typeface="ＭＳ Ｐゴシック" charset="0"/>
              </a:rPr>
              <a:t>заемна правна помош</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id="{81F5343C-3B8C-4F05-911D-60641D1FCDF7}"/>
              </a:ext>
            </a:extLst>
          </p:cNvPr>
          <p:cNvGraphicFramePr/>
          <p:nvPr>
            <p:extLst>
              <p:ext uri="{D42A27DB-BD31-4B8C-83A1-F6EECF244321}">
                <p14:modId xmlns:p14="http://schemas.microsoft.com/office/powerpoint/2010/main" val="3344513515"/>
              </p:ext>
            </p:extLst>
          </p:nvPr>
        </p:nvGraphicFramePr>
        <p:xfrm>
          <a:off x="1039325" y="989546"/>
          <a:ext cx="7330301" cy="54278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15733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graphicEl>
                                              <a:dgm id="{E3892E7C-CF81-4B0E-865C-F62F9E9E8E48}"/>
                                            </p:graphicEl>
                                          </p:spTgt>
                                        </p:tgtEl>
                                        <p:attrNameLst>
                                          <p:attrName>style.visibility</p:attrName>
                                        </p:attrNameLst>
                                      </p:cBhvr>
                                      <p:to>
                                        <p:strVal val="visible"/>
                                      </p:to>
                                    </p:set>
                                    <p:anim calcmode="lin" valueType="num">
                                      <p:cBhvr additive="base">
                                        <p:cTn id="7" dur="750" fill="hold"/>
                                        <p:tgtEl>
                                          <p:spTgt spid="6">
                                            <p:graphicEl>
                                              <a:dgm id="{E3892E7C-CF81-4B0E-865C-F62F9E9E8E48}"/>
                                            </p:graphicEl>
                                          </p:spTgt>
                                        </p:tgtEl>
                                        <p:attrNameLst>
                                          <p:attrName>ppt_x</p:attrName>
                                        </p:attrNameLst>
                                      </p:cBhvr>
                                      <p:tavLst>
                                        <p:tav tm="0">
                                          <p:val>
                                            <p:strVal val="#ppt_x"/>
                                          </p:val>
                                        </p:tav>
                                        <p:tav tm="100000">
                                          <p:val>
                                            <p:strVal val="#ppt_x"/>
                                          </p:val>
                                        </p:tav>
                                      </p:tavLst>
                                    </p:anim>
                                    <p:anim calcmode="lin" valueType="num">
                                      <p:cBhvr additive="base">
                                        <p:cTn id="8" dur="750" fill="hold"/>
                                        <p:tgtEl>
                                          <p:spTgt spid="6">
                                            <p:graphicEl>
                                              <a:dgm id="{E3892E7C-CF81-4B0E-865C-F62F9E9E8E48}"/>
                                            </p:graphicEl>
                                          </p:spTgt>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1" fill="hold" grpId="0" nodeType="afterEffect">
                                  <p:stCondLst>
                                    <p:cond delay="0"/>
                                  </p:stCondLst>
                                  <p:childTnLst>
                                    <p:set>
                                      <p:cBhvr>
                                        <p:cTn id="11" dur="1" fill="hold">
                                          <p:stCondLst>
                                            <p:cond delay="0"/>
                                          </p:stCondLst>
                                        </p:cTn>
                                        <p:tgtEl>
                                          <p:spTgt spid="6">
                                            <p:graphicEl>
                                              <a:dgm id="{C54CB6C8-8D3F-4FB6-9234-77A6ACED8420}"/>
                                            </p:graphicEl>
                                          </p:spTgt>
                                        </p:tgtEl>
                                        <p:attrNameLst>
                                          <p:attrName>style.visibility</p:attrName>
                                        </p:attrNameLst>
                                      </p:cBhvr>
                                      <p:to>
                                        <p:strVal val="visible"/>
                                      </p:to>
                                    </p:set>
                                    <p:anim calcmode="lin" valueType="num">
                                      <p:cBhvr additive="base">
                                        <p:cTn id="12" dur="750" fill="hold"/>
                                        <p:tgtEl>
                                          <p:spTgt spid="6">
                                            <p:graphicEl>
                                              <a:dgm id="{C54CB6C8-8D3F-4FB6-9234-77A6ACED8420}"/>
                                            </p:graphicEl>
                                          </p:spTgt>
                                        </p:tgtEl>
                                        <p:attrNameLst>
                                          <p:attrName>ppt_x</p:attrName>
                                        </p:attrNameLst>
                                      </p:cBhvr>
                                      <p:tavLst>
                                        <p:tav tm="0">
                                          <p:val>
                                            <p:strVal val="#ppt_x"/>
                                          </p:val>
                                        </p:tav>
                                        <p:tav tm="100000">
                                          <p:val>
                                            <p:strVal val="#ppt_x"/>
                                          </p:val>
                                        </p:tav>
                                      </p:tavLst>
                                    </p:anim>
                                    <p:anim calcmode="lin" valueType="num">
                                      <p:cBhvr additive="base">
                                        <p:cTn id="13" dur="750" fill="hold"/>
                                        <p:tgtEl>
                                          <p:spTgt spid="6">
                                            <p:graphicEl>
                                              <a:dgm id="{C54CB6C8-8D3F-4FB6-9234-77A6ACED8420}"/>
                                            </p:graphicEl>
                                          </p:spTgt>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 fill="hold" grpId="0" nodeType="afterEffect">
                                  <p:stCondLst>
                                    <p:cond delay="0"/>
                                  </p:stCondLst>
                                  <p:childTnLst>
                                    <p:set>
                                      <p:cBhvr>
                                        <p:cTn id="16" dur="1" fill="hold">
                                          <p:stCondLst>
                                            <p:cond delay="0"/>
                                          </p:stCondLst>
                                        </p:cTn>
                                        <p:tgtEl>
                                          <p:spTgt spid="6">
                                            <p:graphicEl>
                                              <a:dgm id="{AF770465-1E5E-4638-9A1B-92EBE61B5D0C}"/>
                                            </p:graphicEl>
                                          </p:spTgt>
                                        </p:tgtEl>
                                        <p:attrNameLst>
                                          <p:attrName>style.visibility</p:attrName>
                                        </p:attrNameLst>
                                      </p:cBhvr>
                                      <p:to>
                                        <p:strVal val="visible"/>
                                      </p:to>
                                    </p:set>
                                    <p:anim calcmode="lin" valueType="num">
                                      <p:cBhvr additive="base">
                                        <p:cTn id="17" dur="750" fill="hold"/>
                                        <p:tgtEl>
                                          <p:spTgt spid="6">
                                            <p:graphicEl>
                                              <a:dgm id="{AF770465-1E5E-4638-9A1B-92EBE61B5D0C}"/>
                                            </p:graphicEl>
                                          </p:spTgt>
                                        </p:tgtEl>
                                        <p:attrNameLst>
                                          <p:attrName>ppt_x</p:attrName>
                                        </p:attrNameLst>
                                      </p:cBhvr>
                                      <p:tavLst>
                                        <p:tav tm="0">
                                          <p:val>
                                            <p:strVal val="#ppt_x"/>
                                          </p:val>
                                        </p:tav>
                                        <p:tav tm="100000">
                                          <p:val>
                                            <p:strVal val="#ppt_x"/>
                                          </p:val>
                                        </p:tav>
                                      </p:tavLst>
                                    </p:anim>
                                    <p:anim calcmode="lin" valueType="num">
                                      <p:cBhvr additive="base">
                                        <p:cTn id="18" dur="750" fill="hold"/>
                                        <p:tgtEl>
                                          <p:spTgt spid="6">
                                            <p:graphicEl>
                                              <a:dgm id="{AF770465-1E5E-4638-9A1B-92EBE61B5D0C}"/>
                                            </p:graphicEl>
                                          </p:spTgt>
                                        </p:tgtEl>
                                        <p:attrNameLst>
                                          <p:attrName>ppt_y</p:attrName>
                                        </p:attrNameLst>
                                      </p:cBhvr>
                                      <p:tavLst>
                                        <p:tav tm="0">
                                          <p:val>
                                            <p:strVal val="0-#ppt_h/2"/>
                                          </p:val>
                                        </p:tav>
                                        <p:tav tm="100000">
                                          <p:val>
                                            <p:strVal val="#ppt_y"/>
                                          </p:val>
                                        </p:tav>
                                      </p:tavLst>
                                    </p:anim>
                                  </p:childTnLst>
                                </p:cTn>
                              </p:par>
                            </p:childTnLst>
                          </p:cTn>
                        </p:par>
                        <p:par>
                          <p:cTn id="19" fill="hold">
                            <p:stCondLst>
                              <p:cond delay="2250"/>
                            </p:stCondLst>
                            <p:childTnLst>
                              <p:par>
                                <p:cTn id="20" presetID="2" presetClass="entr" presetSubtype="1" fill="hold" grpId="0" nodeType="afterEffect">
                                  <p:stCondLst>
                                    <p:cond delay="0"/>
                                  </p:stCondLst>
                                  <p:childTnLst>
                                    <p:set>
                                      <p:cBhvr>
                                        <p:cTn id="21" dur="1" fill="hold">
                                          <p:stCondLst>
                                            <p:cond delay="0"/>
                                          </p:stCondLst>
                                        </p:cTn>
                                        <p:tgtEl>
                                          <p:spTgt spid="6">
                                            <p:graphicEl>
                                              <a:dgm id="{85C1F341-FC66-4D97-B213-31D1B3CF0866}"/>
                                            </p:graphicEl>
                                          </p:spTgt>
                                        </p:tgtEl>
                                        <p:attrNameLst>
                                          <p:attrName>style.visibility</p:attrName>
                                        </p:attrNameLst>
                                      </p:cBhvr>
                                      <p:to>
                                        <p:strVal val="visible"/>
                                      </p:to>
                                    </p:set>
                                    <p:anim calcmode="lin" valueType="num">
                                      <p:cBhvr additive="base">
                                        <p:cTn id="22" dur="750" fill="hold"/>
                                        <p:tgtEl>
                                          <p:spTgt spid="6">
                                            <p:graphicEl>
                                              <a:dgm id="{85C1F341-FC66-4D97-B213-31D1B3CF0866}"/>
                                            </p:graphicEl>
                                          </p:spTgt>
                                        </p:tgtEl>
                                        <p:attrNameLst>
                                          <p:attrName>ppt_x</p:attrName>
                                        </p:attrNameLst>
                                      </p:cBhvr>
                                      <p:tavLst>
                                        <p:tav tm="0">
                                          <p:val>
                                            <p:strVal val="#ppt_x"/>
                                          </p:val>
                                        </p:tav>
                                        <p:tav tm="100000">
                                          <p:val>
                                            <p:strVal val="#ppt_x"/>
                                          </p:val>
                                        </p:tav>
                                      </p:tavLst>
                                    </p:anim>
                                    <p:anim calcmode="lin" valueType="num">
                                      <p:cBhvr additive="base">
                                        <p:cTn id="23" dur="750" fill="hold"/>
                                        <p:tgtEl>
                                          <p:spTgt spid="6">
                                            <p:graphicEl>
                                              <a:dgm id="{85C1F341-FC66-4D97-B213-31D1B3CF0866}"/>
                                            </p:graphicEl>
                                          </p:spTgt>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 presetClass="entr" presetSubtype="1" fill="hold" grpId="0" nodeType="afterEffect">
                                  <p:stCondLst>
                                    <p:cond delay="0"/>
                                  </p:stCondLst>
                                  <p:childTnLst>
                                    <p:set>
                                      <p:cBhvr>
                                        <p:cTn id="26" dur="1" fill="hold">
                                          <p:stCondLst>
                                            <p:cond delay="0"/>
                                          </p:stCondLst>
                                        </p:cTn>
                                        <p:tgtEl>
                                          <p:spTgt spid="6">
                                            <p:graphicEl>
                                              <a:dgm id="{D0B16B8F-93CF-4E2B-91BA-862EF9BD9990}"/>
                                            </p:graphicEl>
                                          </p:spTgt>
                                        </p:tgtEl>
                                        <p:attrNameLst>
                                          <p:attrName>style.visibility</p:attrName>
                                        </p:attrNameLst>
                                      </p:cBhvr>
                                      <p:to>
                                        <p:strVal val="visible"/>
                                      </p:to>
                                    </p:set>
                                    <p:anim calcmode="lin" valueType="num">
                                      <p:cBhvr additive="base">
                                        <p:cTn id="27" dur="750" fill="hold"/>
                                        <p:tgtEl>
                                          <p:spTgt spid="6">
                                            <p:graphicEl>
                                              <a:dgm id="{D0B16B8F-93CF-4E2B-91BA-862EF9BD9990}"/>
                                            </p:graphicEl>
                                          </p:spTgt>
                                        </p:tgtEl>
                                        <p:attrNameLst>
                                          <p:attrName>ppt_x</p:attrName>
                                        </p:attrNameLst>
                                      </p:cBhvr>
                                      <p:tavLst>
                                        <p:tav tm="0">
                                          <p:val>
                                            <p:strVal val="#ppt_x"/>
                                          </p:val>
                                        </p:tav>
                                        <p:tav tm="100000">
                                          <p:val>
                                            <p:strVal val="#ppt_x"/>
                                          </p:val>
                                        </p:tav>
                                      </p:tavLst>
                                    </p:anim>
                                    <p:anim calcmode="lin" valueType="num">
                                      <p:cBhvr additive="base">
                                        <p:cTn id="28" dur="750" fill="hold"/>
                                        <p:tgtEl>
                                          <p:spTgt spid="6">
                                            <p:graphicEl>
                                              <a:dgm id="{D0B16B8F-93CF-4E2B-91BA-862EF9BD9990}"/>
                                            </p:graphicEl>
                                          </p:spTgt>
                                        </p:tgtEl>
                                        <p:attrNameLst>
                                          <p:attrName>ppt_y</p:attrName>
                                        </p:attrNameLst>
                                      </p:cBhvr>
                                      <p:tavLst>
                                        <p:tav tm="0">
                                          <p:val>
                                            <p:strVal val="0-#ppt_h/2"/>
                                          </p:val>
                                        </p:tav>
                                        <p:tav tm="100000">
                                          <p:val>
                                            <p:strVal val="#ppt_y"/>
                                          </p:val>
                                        </p:tav>
                                      </p:tavLst>
                                    </p:anim>
                                  </p:childTnLst>
                                </p:cTn>
                              </p:par>
                            </p:childTnLst>
                          </p:cTn>
                        </p:par>
                        <p:par>
                          <p:cTn id="29" fill="hold">
                            <p:stCondLst>
                              <p:cond delay="3750"/>
                            </p:stCondLst>
                            <p:childTnLst>
                              <p:par>
                                <p:cTn id="30" presetID="2" presetClass="entr" presetSubtype="1" fill="hold" grpId="0" nodeType="afterEffect">
                                  <p:stCondLst>
                                    <p:cond delay="0"/>
                                  </p:stCondLst>
                                  <p:childTnLst>
                                    <p:set>
                                      <p:cBhvr>
                                        <p:cTn id="31" dur="1" fill="hold">
                                          <p:stCondLst>
                                            <p:cond delay="0"/>
                                          </p:stCondLst>
                                        </p:cTn>
                                        <p:tgtEl>
                                          <p:spTgt spid="6">
                                            <p:graphicEl>
                                              <a:dgm id="{53FA1314-161C-4363-B4BB-A334788502EF}"/>
                                            </p:graphicEl>
                                          </p:spTgt>
                                        </p:tgtEl>
                                        <p:attrNameLst>
                                          <p:attrName>style.visibility</p:attrName>
                                        </p:attrNameLst>
                                      </p:cBhvr>
                                      <p:to>
                                        <p:strVal val="visible"/>
                                      </p:to>
                                    </p:set>
                                    <p:anim calcmode="lin" valueType="num">
                                      <p:cBhvr additive="base">
                                        <p:cTn id="32" dur="750" fill="hold"/>
                                        <p:tgtEl>
                                          <p:spTgt spid="6">
                                            <p:graphicEl>
                                              <a:dgm id="{53FA1314-161C-4363-B4BB-A334788502EF}"/>
                                            </p:graphicEl>
                                          </p:spTgt>
                                        </p:tgtEl>
                                        <p:attrNameLst>
                                          <p:attrName>ppt_x</p:attrName>
                                        </p:attrNameLst>
                                      </p:cBhvr>
                                      <p:tavLst>
                                        <p:tav tm="0">
                                          <p:val>
                                            <p:strVal val="#ppt_x"/>
                                          </p:val>
                                        </p:tav>
                                        <p:tav tm="100000">
                                          <p:val>
                                            <p:strVal val="#ppt_x"/>
                                          </p:val>
                                        </p:tav>
                                      </p:tavLst>
                                    </p:anim>
                                    <p:anim calcmode="lin" valueType="num">
                                      <p:cBhvr additive="base">
                                        <p:cTn id="33" dur="750" fill="hold"/>
                                        <p:tgtEl>
                                          <p:spTgt spid="6">
                                            <p:graphicEl>
                                              <a:dgm id="{53FA1314-161C-4363-B4BB-A334788502EF}"/>
                                            </p:graphicEl>
                                          </p:spTgt>
                                        </p:tgtEl>
                                        <p:attrNameLst>
                                          <p:attrName>ppt_y</p:attrName>
                                        </p:attrNameLst>
                                      </p:cBhvr>
                                      <p:tavLst>
                                        <p:tav tm="0">
                                          <p:val>
                                            <p:strVal val="0-#ppt_h/2"/>
                                          </p:val>
                                        </p:tav>
                                        <p:tav tm="100000">
                                          <p:val>
                                            <p:strVal val="#ppt_y"/>
                                          </p:val>
                                        </p:tav>
                                      </p:tavLst>
                                    </p:anim>
                                  </p:childTnLst>
                                </p:cTn>
                              </p:par>
                            </p:childTnLst>
                          </p:cTn>
                        </p:par>
                        <p:par>
                          <p:cTn id="34" fill="hold">
                            <p:stCondLst>
                              <p:cond delay="4500"/>
                            </p:stCondLst>
                            <p:childTnLst>
                              <p:par>
                                <p:cTn id="35" presetID="2" presetClass="entr" presetSubtype="1" fill="hold" grpId="0" nodeType="afterEffect">
                                  <p:stCondLst>
                                    <p:cond delay="0"/>
                                  </p:stCondLst>
                                  <p:childTnLst>
                                    <p:set>
                                      <p:cBhvr>
                                        <p:cTn id="36" dur="1" fill="hold">
                                          <p:stCondLst>
                                            <p:cond delay="0"/>
                                          </p:stCondLst>
                                        </p:cTn>
                                        <p:tgtEl>
                                          <p:spTgt spid="6">
                                            <p:graphicEl>
                                              <a:dgm id="{A4F61184-0BBF-4AB9-8C6A-810F7F4CEAFF}"/>
                                            </p:graphicEl>
                                          </p:spTgt>
                                        </p:tgtEl>
                                        <p:attrNameLst>
                                          <p:attrName>style.visibility</p:attrName>
                                        </p:attrNameLst>
                                      </p:cBhvr>
                                      <p:to>
                                        <p:strVal val="visible"/>
                                      </p:to>
                                    </p:set>
                                    <p:anim calcmode="lin" valueType="num">
                                      <p:cBhvr additive="base">
                                        <p:cTn id="37" dur="750" fill="hold"/>
                                        <p:tgtEl>
                                          <p:spTgt spid="6">
                                            <p:graphicEl>
                                              <a:dgm id="{A4F61184-0BBF-4AB9-8C6A-810F7F4CEAFF}"/>
                                            </p:graphicEl>
                                          </p:spTgt>
                                        </p:tgtEl>
                                        <p:attrNameLst>
                                          <p:attrName>ppt_x</p:attrName>
                                        </p:attrNameLst>
                                      </p:cBhvr>
                                      <p:tavLst>
                                        <p:tav tm="0">
                                          <p:val>
                                            <p:strVal val="#ppt_x"/>
                                          </p:val>
                                        </p:tav>
                                        <p:tav tm="100000">
                                          <p:val>
                                            <p:strVal val="#ppt_x"/>
                                          </p:val>
                                        </p:tav>
                                      </p:tavLst>
                                    </p:anim>
                                    <p:anim calcmode="lin" valueType="num">
                                      <p:cBhvr additive="base">
                                        <p:cTn id="38" dur="750" fill="hold"/>
                                        <p:tgtEl>
                                          <p:spTgt spid="6">
                                            <p:graphicEl>
                                              <a:dgm id="{A4F61184-0BBF-4AB9-8C6A-810F7F4CEAFF}"/>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ru-RU" sz="3200" b="1" dirty="0">
                <a:ea typeface="ＭＳ Ｐゴシック" charset="0"/>
                <a:cs typeface="ＭＳ Ｐゴシック" charset="0"/>
              </a:rPr>
              <a:t>Практичен преглед на постапки за</a:t>
            </a:r>
          </a:p>
          <a:p>
            <a:pPr algn="r">
              <a:lnSpc>
                <a:spcPct val="80000"/>
              </a:lnSpc>
            </a:pPr>
            <a:r>
              <a:rPr lang="ru-RU" sz="3200" b="1" dirty="0">
                <a:ea typeface="ＭＳ Ｐゴシック" charset="0"/>
                <a:cs typeface="ＭＳ Ｐゴシック" charset="0"/>
              </a:rPr>
              <a:t>заемна правна помош</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062110" y="1906316"/>
            <a:ext cx="7019779" cy="3539430"/>
          </a:xfrm>
          <a:prstGeom prst="rect">
            <a:avLst/>
          </a:prstGeom>
        </p:spPr>
        <p:txBody>
          <a:bodyPr wrap="square">
            <a:spAutoFit/>
          </a:bodyPr>
          <a:lstStyle/>
          <a:p>
            <a:pPr algn="ctr">
              <a:spcAft>
                <a:spcPts val="0"/>
              </a:spcAft>
            </a:pPr>
            <a:r>
              <a:rPr lang="mk-MK" sz="2800" b="1" dirty="0">
                <a:solidFill>
                  <a:srgbClr val="FF0000"/>
                </a:solidFill>
                <a:cs typeface="Arial" panose="020B0604020202020204" pitchFamily="34" charset="0"/>
              </a:rPr>
              <a:t>ПРЕДУПРЕДУВАЊЕ</a:t>
            </a:r>
            <a:r>
              <a:rPr lang="en-GB" sz="2800" b="1" dirty="0">
                <a:solidFill>
                  <a:srgbClr val="FF0000"/>
                </a:solidFill>
                <a:cs typeface="Arial" panose="020B0604020202020204" pitchFamily="34" charset="0"/>
              </a:rPr>
              <a:t>: </a:t>
            </a:r>
          </a:p>
          <a:p>
            <a:pPr algn="ctr">
              <a:spcAft>
                <a:spcPts val="0"/>
              </a:spcAft>
            </a:pPr>
            <a:endParaRPr lang="en-GB" sz="2800" b="1" dirty="0">
              <a:solidFill>
                <a:srgbClr val="FF0000"/>
              </a:solidFill>
              <a:cs typeface="Arial" panose="020B0604020202020204" pitchFamily="34" charset="0"/>
            </a:endParaRPr>
          </a:p>
          <a:p>
            <a:pPr algn="just">
              <a:spcAft>
                <a:spcPts val="0"/>
              </a:spcAft>
            </a:pPr>
            <a:r>
              <a:rPr lang="mk-MK" sz="2800" b="1" dirty="0">
                <a:solidFill>
                  <a:srgbClr val="FF0000"/>
                </a:solidFill>
                <a:cs typeface="Arial" panose="020B0604020202020204" pitchFamily="34" charset="0"/>
              </a:rPr>
              <a:t>Постои можност постапките за заемна правна помош во замолената земја да вклучуваат дополнителни правни чекори и/или барања и/или</a:t>
            </a:r>
            <a:r>
              <a:rPr lang="mk-MK" sz="2800" b="1" dirty="0">
                <a:solidFill>
                  <a:srgbClr val="00B050"/>
                </a:solidFill>
                <a:cs typeface="Arial" panose="020B0604020202020204" pitchFamily="34" charset="0"/>
              </a:rPr>
              <a:t> </a:t>
            </a:r>
            <a:r>
              <a:rPr lang="mk-MK" sz="2800" b="1" dirty="0">
                <a:solidFill>
                  <a:srgbClr val="FF0000"/>
                </a:solidFill>
                <a:cs typeface="Arial" panose="020B0604020202020204" pitchFamily="34" charset="0"/>
              </a:rPr>
              <a:t>нејзините органи врз основа на домашната правна рамка.</a:t>
            </a:r>
            <a:endParaRPr lang="en-GB" sz="2800" b="1" dirty="0">
              <a:solidFill>
                <a:srgbClr val="FF0000"/>
              </a:solidFill>
              <a:cs typeface="Arial" panose="020B0604020202020204" pitchFamily="34" charset="0"/>
            </a:endParaRPr>
          </a:p>
        </p:txBody>
      </p:sp>
    </p:spTree>
    <p:extLst>
      <p:ext uri="{BB962C8B-B14F-4D97-AF65-F5344CB8AC3E}">
        <p14:creationId xmlns:p14="http://schemas.microsoft.com/office/powerpoint/2010/main" val="6306936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ru-RU" sz="3200" b="1" dirty="0">
                <a:ea typeface="ＭＳ Ｐゴシック" charset="0"/>
                <a:cs typeface="ＭＳ Ｐゴシック" charset="0"/>
              </a:rPr>
              <a:t>Практичен преглед на постапки за</a:t>
            </a:r>
          </a:p>
          <a:p>
            <a:pPr algn="r">
              <a:lnSpc>
                <a:spcPct val="80000"/>
              </a:lnSpc>
            </a:pPr>
            <a:r>
              <a:rPr lang="ru-RU" sz="3200" b="1" dirty="0">
                <a:ea typeface="ＭＳ Ｐゴシック" charset="0"/>
                <a:cs typeface="ＭＳ Ｐゴシック" charset="0"/>
              </a:rPr>
              <a:t>заемна правна помош</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387726" y="2305615"/>
            <a:ext cx="6368548" cy="2246769"/>
          </a:xfrm>
          <a:prstGeom prst="rect">
            <a:avLst/>
          </a:prstGeom>
        </p:spPr>
        <p:txBody>
          <a:bodyPr wrap="square">
            <a:spAutoFit/>
          </a:bodyPr>
          <a:lstStyle/>
          <a:p>
            <a:pPr algn="ctr">
              <a:spcAft>
                <a:spcPts val="0"/>
              </a:spcAft>
            </a:pPr>
            <a:r>
              <a:rPr lang="mk-MK" sz="2800" b="1" dirty="0">
                <a:cs typeface="Arial" panose="020B0604020202020204" pitchFamily="34" charset="0"/>
              </a:rPr>
              <a:t>Прашање</a:t>
            </a:r>
            <a:r>
              <a:rPr lang="en-GB" sz="2800" b="1" dirty="0">
                <a:cs typeface="Arial" panose="020B0604020202020204" pitchFamily="34" charset="0"/>
              </a:rPr>
              <a:t>:</a:t>
            </a:r>
          </a:p>
          <a:p>
            <a:pPr algn="ctr">
              <a:spcAft>
                <a:spcPts val="0"/>
              </a:spcAft>
            </a:pPr>
            <a:endParaRPr lang="en-GB" sz="2800" b="1" dirty="0">
              <a:cs typeface="Arial" panose="020B0604020202020204" pitchFamily="34" charset="0"/>
            </a:endParaRPr>
          </a:p>
          <a:p>
            <a:pPr>
              <a:spcAft>
                <a:spcPts val="0"/>
              </a:spcAft>
            </a:pPr>
            <a:r>
              <a:rPr lang="mk-MK" sz="2800" b="1" dirty="0">
                <a:cs typeface="Arial" panose="020B0604020202020204" pitchFamily="34" charset="0"/>
              </a:rPr>
              <a:t>Заемна правна помош и дописи со барање – каква е состојбата и постапката во вашата земја?</a:t>
            </a:r>
            <a:endParaRPr lang="en-GB" sz="2800" b="1" dirty="0">
              <a:cs typeface="Arial" panose="020B0604020202020204" pitchFamily="34" charset="0"/>
            </a:endParaRPr>
          </a:p>
        </p:txBody>
      </p:sp>
    </p:spTree>
    <p:extLst>
      <p:ext uri="{BB962C8B-B14F-4D97-AF65-F5344CB8AC3E}">
        <p14:creationId xmlns:p14="http://schemas.microsoft.com/office/powerpoint/2010/main" val="15002968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ru-RU" sz="3200" b="1" dirty="0">
                <a:ea typeface="ＭＳ Ｐゴシック" charset="0"/>
                <a:cs typeface="ＭＳ Ｐゴシック" charset="0"/>
              </a:rPr>
              <a:t>Практичен преглед на постапки за</a:t>
            </a:r>
          </a:p>
          <a:p>
            <a:pPr algn="r">
              <a:lnSpc>
                <a:spcPct val="80000"/>
              </a:lnSpc>
            </a:pPr>
            <a:r>
              <a:rPr lang="ru-RU" sz="3200" b="1" dirty="0">
                <a:ea typeface="ＭＳ Ｐゴシック" charset="0"/>
                <a:cs typeface="ＭＳ Ｐゴシック" charset="0"/>
              </a:rPr>
              <a:t>заемна правна помош</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41149209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ru-RU" sz="3200" b="1" dirty="0">
                <a:solidFill>
                  <a:schemeClr val="bg1"/>
                </a:solidFill>
              </a:rPr>
              <a:t>Обезбедување електронски докази преку механизмите за меѓународна соработка</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Четврти дел</a:t>
            </a:r>
            <a:endParaRPr lang="en-GB" sz="3200" b="1" dirty="0">
              <a:ea typeface="ＭＳ Ｐゴシック" charset="0"/>
              <a:cs typeface="ＭＳ Ｐゴシック" charset="0"/>
            </a:endParaRPr>
          </a:p>
          <a:p>
            <a:pPr algn="ctr">
              <a:lnSpc>
                <a:spcPct val="80000"/>
              </a:lnSpc>
            </a:pPr>
            <a:br>
              <a:rPr lang="en-GB" sz="3200" b="1" dirty="0">
                <a:ea typeface="ＭＳ Ｐゴシック" charset="0"/>
                <a:cs typeface="ＭＳ Ｐゴシック" charset="0"/>
              </a:rPr>
            </a:br>
            <a:r>
              <a:rPr lang="mk-MK" sz="3200" b="1" dirty="0">
                <a:ea typeface="ＭＳ Ｐゴシック" charset="0"/>
                <a:cs typeface="ＭＳ Ｐゴシック" charset="0"/>
              </a:rPr>
              <a:t>Студија на случај</a:t>
            </a:r>
            <a:endParaRPr lang="en-GB" sz="3200" b="1" dirty="0"/>
          </a:p>
          <a:p>
            <a:pPr algn="ctr" eaLnBrk="1" hangingPunct="1">
              <a:lnSpc>
                <a:spcPct val="80000"/>
              </a:lnSpc>
            </a:pPr>
            <a:endParaRPr lang="en-GB" sz="3200" dirty="0"/>
          </a:p>
        </p:txBody>
      </p:sp>
    </p:spTree>
    <p:extLst>
      <p:ext uri="{BB962C8B-B14F-4D97-AF65-F5344CB8AC3E}">
        <p14:creationId xmlns:p14="http://schemas.microsoft.com/office/powerpoint/2010/main" val="28577308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ea typeface="ＭＳ Ｐゴシック" charset="0"/>
                <a:cs typeface="ＭＳ Ｐゴシック" charset="0"/>
              </a:rPr>
              <a:t>Студија на случај</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1" y="886602"/>
            <a:ext cx="4411873" cy="5447645"/>
          </a:xfrm>
          <a:prstGeom prst="rect">
            <a:avLst/>
          </a:prstGeom>
        </p:spPr>
        <p:txBody>
          <a:bodyPr wrap="square">
            <a:spAutoFit/>
          </a:bodyPr>
          <a:lstStyle/>
          <a:p>
            <a:pPr marL="342900" indent="-342900">
              <a:spcAft>
                <a:spcPts val="0"/>
              </a:spcAft>
              <a:buFont typeface="Wingdings" pitchFamily="2" charset="2"/>
              <a:buChar char="Ø"/>
            </a:pPr>
            <a:r>
              <a:rPr lang="ru-RU" sz="2100" b="1" dirty="0">
                <a:cs typeface="Arial" panose="020B0604020202020204" pitchFamily="34" charset="0"/>
              </a:rPr>
              <a:t>Резиме на студија на случај Волфјегер</a:t>
            </a:r>
            <a:r>
              <a:rPr lang="en-GB" sz="2100" dirty="0">
                <a:cs typeface="Arial" panose="020B0604020202020204" pitchFamily="34" charset="0"/>
              </a:rPr>
              <a:t>:</a:t>
            </a:r>
          </a:p>
          <a:p>
            <a:pPr marL="342900" indent="-342900">
              <a:spcAft>
                <a:spcPts val="0"/>
              </a:spcAft>
              <a:buFont typeface="Wingdings" pitchFamily="2" charset="2"/>
              <a:buChar char="Ø"/>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mk-MK" sz="1900" dirty="0">
                <a:cs typeface="Arial" panose="020B0604020202020204" pitchFamily="34" charset="0"/>
              </a:rPr>
              <a:t>Германското јавно обвинителство добива поплаки од можни жртви кои се германски државјани, за можна измама со инвестиции на финансискиот пазар </a:t>
            </a:r>
            <a:endParaRPr lang="en-GB" sz="1900" dirty="0">
              <a:cs typeface="Arial" panose="020B0604020202020204" pitchFamily="34" charset="0"/>
            </a:endParaRPr>
          </a:p>
          <a:p>
            <a:pPr marL="342900" indent="-342900" algn="just">
              <a:spcAft>
                <a:spcPts val="0"/>
              </a:spcAft>
              <a:buFont typeface="Arial" panose="020B0604020202020204" pitchFamily="34" charset="0"/>
              <a:buChar char="•"/>
            </a:pPr>
            <a:r>
              <a:rPr lang="mk-MK" sz="1900" dirty="0">
                <a:cs typeface="Arial" panose="020B0604020202020204" pitchFamily="34" charset="0"/>
              </a:rPr>
              <a:t>Жртвите ги привлекува агресивно онлајн рекламирање за можна заработка од инвестиции</a:t>
            </a:r>
            <a:endParaRPr lang="en-GB" sz="1900" dirty="0">
              <a:cs typeface="Arial" panose="020B0604020202020204" pitchFamily="34" charset="0"/>
            </a:endParaRPr>
          </a:p>
          <a:p>
            <a:pPr marL="342900" indent="-342900" algn="just">
              <a:spcAft>
                <a:spcPts val="0"/>
              </a:spcAft>
              <a:buFont typeface="Arial" panose="020B0604020202020204" pitchFamily="34" charset="0"/>
              <a:buChar char="•"/>
            </a:pPr>
            <a:r>
              <a:rPr lang="mk-MK" sz="1900" dirty="0">
                <a:cs typeface="Arial" panose="020B0604020202020204" pitchFamily="34" charset="0"/>
              </a:rPr>
              <a:t>Откако одговориле на огласот, жртвите се контактирани од „брокерите“ на „Кактус пазарот“ кои нудат портфолио за членство, инвестиции во „бинарни опции“ и онлајн контрола на сметката, на совршен германски јазик</a:t>
            </a:r>
            <a:endParaRPr lang="en-GB" sz="1900" dirty="0">
              <a:cs typeface="Arial" panose="020B0604020202020204" pitchFamily="34" charset="0"/>
            </a:endParaRPr>
          </a:p>
        </p:txBody>
      </p:sp>
      <p:sp>
        <p:nvSpPr>
          <p:cNvPr id="11" name="Rectangle 10">
            <a:extLst>
              <a:ext uri="{FF2B5EF4-FFF2-40B4-BE49-F238E27FC236}">
                <a16:creationId xmlns:a16="http://schemas.microsoft.com/office/drawing/2014/main" id="{0B60D565-6283-1748-95F5-67F9DB5E2D82}"/>
              </a:ext>
            </a:extLst>
          </p:cNvPr>
          <p:cNvSpPr/>
          <p:nvPr/>
        </p:nvSpPr>
        <p:spPr>
          <a:xfrm>
            <a:off x="4588915" y="961456"/>
            <a:ext cx="4466563" cy="5970865"/>
          </a:xfrm>
          <a:prstGeom prst="rect">
            <a:avLst/>
          </a:prstGeom>
        </p:spPr>
        <p:txBody>
          <a:bodyPr wrap="square">
            <a:spAutoFit/>
          </a:bodyPr>
          <a:lstStyle/>
          <a:p>
            <a:pPr marL="342900" indent="-342900" algn="just">
              <a:spcAft>
                <a:spcPts val="0"/>
              </a:spcAft>
              <a:buFont typeface="Arial" panose="020B0604020202020204" pitchFamily="34" charset="0"/>
              <a:buChar char="•"/>
            </a:pPr>
            <a:r>
              <a:rPr lang="mk-MK" sz="1900" dirty="0">
                <a:cs typeface="Arial" panose="020B0604020202020204" pitchFamily="34" charset="0"/>
              </a:rPr>
              <a:t>Жртвите се советуваат и се поттикнуваат да ги зголемат инвестициите </a:t>
            </a:r>
            <a:r>
              <a:rPr lang="mk-MK" sz="1900" dirty="0" err="1">
                <a:cs typeface="Arial" panose="020B0604020202020204" pitchFamily="34" charset="0"/>
              </a:rPr>
              <a:t>уплаќајќи</a:t>
            </a:r>
            <a:r>
              <a:rPr lang="mk-MK" sz="1900" dirty="0">
                <a:cs typeface="Arial" panose="020B0604020202020204" pitchFamily="34" charset="0"/>
              </a:rPr>
              <a:t> пари од нивните кредитни картички на дадената онлајн сметка на брокерот на „Кактус пазарот“ </a:t>
            </a:r>
            <a:endParaRPr lang="en-GB" sz="1900" dirty="0">
              <a:cs typeface="Arial" panose="020B0604020202020204" pitchFamily="34" charset="0"/>
            </a:endParaRPr>
          </a:p>
          <a:p>
            <a:pPr marL="342900" indent="-342900" algn="just">
              <a:spcAft>
                <a:spcPts val="0"/>
              </a:spcAft>
              <a:buFont typeface="Arial" panose="020B0604020202020204" pitchFamily="34" charset="0"/>
              <a:buChar char="•"/>
            </a:pPr>
            <a:r>
              <a:rPr lang="mk-MK" sz="1900" dirty="0">
                <a:cs typeface="Arial" panose="020B0604020202020204" pitchFamily="34" charset="0"/>
              </a:rPr>
              <a:t>Жртвите имаат пристап до нивните онлајн сметки каде што можат да го следат статусот на нивните инвестиции и заработка</a:t>
            </a:r>
            <a:endParaRPr lang="en-GB" sz="1900" dirty="0">
              <a:cs typeface="Arial" panose="020B0604020202020204" pitchFamily="34" charset="0"/>
            </a:endParaRPr>
          </a:p>
          <a:p>
            <a:pPr marL="342900" indent="-342900" algn="just">
              <a:spcAft>
                <a:spcPts val="0"/>
              </a:spcAft>
              <a:buFont typeface="Arial" panose="020B0604020202020204" pitchFamily="34" charset="0"/>
              <a:buChar char="•"/>
            </a:pPr>
            <a:r>
              <a:rPr lang="mk-MK" sz="1900" dirty="0">
                <a:cs typeface="Arial" panose="020B0604020202020204" pitchFamily="34" charset="0"/>
              </a:rPr>
              <a:t>Заработката покажува постојан пораст на значителни износи што, во комбинација со советите од „брокерот“, ја уверува жртвата да продолжи да инвестира</a:t>
            </a:r>
            <a:endParaRPr lang="en-GB" sz="1900" dirty="0">
              <a:cs typeface="Arial" panose="020B0604020202020204" pitchFamily="34" charset="0"/>
            </a:endParaRPr>
          </a:p>
          <a:p>
            <a:pPr marL="342900" indent="-342900" algn="just">
              <a:spcAft>
                <a:spcPts val="0"/>
              </a:spcAft>
              <a:buFont typeface="Arial" panose="020B0604020202020204" pitchFamily="34" charset="0"/>
              <a:buChar char="•"/>
            </a:pPr>
            <a:r>
              <a:rPr lang="mk-MK" sz="1900" dirty="0">
                <a:cs typeface="Arial" panose="020B0604020202020204" pitchFamily="34" charset="0"/>
              </a:rPr>
              <a:t>Меѓутоа, кога жртвата сака да биде исплатена, тоа е одбиено делумно или целосно, поради „пазарните правила“ </a:t>
            </a:r>
            <a:endParaRPr lang="en-GB" sz="1900" dirty="0">
              <a:cs typeface="Arial" panose="020B0604020202020204" pitchFamily="34" charset="0"/>
            </a:endParaRP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p:txBody>
      </p:sp>
    </p:spTree>
    <p:extLst>
      <p:ext uri="{BB962C8B-B14F-4D97-AF65-F5344CB8AC3E}">
        <p14:creationId xmlns:p14="http://schemas.microsoft.com/office/powerpoint/2010/main" val="246939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Цели на сесијата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1044000"/>
            <a:ext cx="4821408" cy="5509200"/>
          </a:xfrm>
          <a:prstGeom prst="rect">
            <a:avLst/>
          </a:prstGeom>
        </p:spPr>
        <p:txBody>
          <a:bodyPr wrap="square">
            <a:spAutoFit/>
          </a:bodyPr>
          <a:lstStyle/>
          <a:p>
            <a:pPr marL="342900" lvl="2" indent="-342900">
              <a:buFont typeface="Wingdings" pitchFamily="2" charset="2"/>
              <a:buChar char="ü"/>
            </a:pPr>
            <a:r>
              <a:rPr lang="ru-RU" sz="2200" i="1" dirty="0"/>
              <a:t>да се освежи и прошири знаењето за видовите електронски докази типични за барања и размена на заемна правна помош</a:t>
            </a:r>
          </a:p>
          <a:p>
            <a:pPr marL="342900" lvl="2" indent="-342900">
              <a:buFont typeface="Wingdings" pitchFamily="2" charset="2"/>
              <a:buChar char="ü"/>
            </a:pPr>
            <a:r>
              <a:rPr lang="ru-RU" sz="2200" i="1" dirty="0"/>
              <a:t>да се прошири знаењето за видовите органи кои се надлежни за учество во заемна правна помош</a:t>
            </a:r>
            <a:endParaRPr lang="en-GB" sz="2200" i="1" dirty="0"/>
          </a:p>
          <a:p>
            <a:pPr marL="342900" lvl="2" indent="-342900">
              <a:buFont typeface="Wingdings" pitchFamily="2" charset="2"/>
              <a:buChar char="ü"/>
            </a:pPr>
            <a:r>
              <a:rPr lang="ru-RU" sz="2200" i="1" dirty="0"/>
              <a:t>да се разбере разликата помеѓу централниот орган за ЗПП и извршните органи и хибридните системи</a:t>
            </a:r>
            <a:endParaRPr lang="en-GB" sz="2200" i="1" dirty="0"/>
          </a:p>
          <a:p>
            <a:pPr marL="342900" lvl="2" indent="-342900">
              <a:buFont typeface="Wingdings" pitchFamily="2" charset="2"/>
              <a:buChar char="ü"/>
            </a:pPr>
            <a:r>
              <a:rPr lang="ru-RU" sz="2200" i="1" dirty="0"/>
              <a:t>да се разбере кои се процесните надлежности за ЗПП кај различни органи</a:t>
            </a:r>
            <a:endParaRPr lang="en-GB" sz="2200" i="1" dirty="0"/>
          </a:p>
        </p:txBody>
      </p:sp>
      <p:sp>
        <p:nvSpPr>
          <p:cNvPr id="8" name="Rectangle 7">
            <a:extLst>
              <a:ext uri="{FF2B5EF4-FFF2-40B4-BE49-F238E27FC236}">
                <a16:creationId xmlns:a16="http://schemas.microsoft.com/office/drawing/2014/main" id="{318C602D-ED60-F847-ABCD-A03310105151}"/>
              </a:ext>
            </a:extLst>
          </p:cNvPr>
          <p:cNvSpPr/>
          <p:nvPr/>
        </p:nvSpPr>
        <p:spPr>
          <a:xfrm>
            <a:off x="4816069" y="1022981"/>
            <a:ext cx="4327931" cy="5847755"/>
          </a:xfrm>
          <a:prstGeom prst="rect">
            <a:avLst/>
          </a:prstGeom>
        </p:spPr>
        <p:txBody>
          <a:bodyPr wrap="square">
            <a:spAutoFit/>
          </a:bodyPr>
          <a:lstStyle/>
          <a:p>
            <a:pPr marL="342900" lvl="2" indent="-342900">
              <a:buFont typeface="Wingdings" pitchFamily="2" charset="2"/>
              <a:buChar char="ü"/>
            </a:pPr>
            <a:r>
              <a:rPr lang="ru-RU" sz="2200" i="1" dirty="0"/>
              <a:t>да се научат можните чекори и варијации на чекори преземени за време на постапката за ЗПП од различни надлежни органи</a:t>
            </a:r>
            <a:endParaRPr lang="en-GB" sz="2200" i="1" dirty="0"/>
          </a:p>
          <a:p>
            <a:pPr marL="342900" lvl="2" indent="-342900">
              <a:buFont typeface="Wingdings" pitchFamily="2" charset="2"/>
              <a:buChar char="ü"/>
            </a:pPr>
            <a:r>
              <a:rPr lang="ru-RU" sz="2200" i="1" dirty="0"/>
              <a:t>активно да се учествува во анализата на студијата на случај преку примена на претходно стекнатите знаења и вештини</a:t>
            </a:r>
            <a:endParaRPr lang="en-GB" sz="2200" i="1" dirty="0"/>
          </a:p>
          <a:p>
            <a:pPr marL="342900" lvl="2" indent="-342900">
              <a:buFont typeface="Wingdings" pitchFamily="2" charset="2"/>
              <a:buChar char="ü"/>
            </a:pPr>
            <a:r>
              <a:rPr lang="ru-RU" sz="2200" i="1" dirty="0"/>
              <a:t>да се подобри целокупното знаење за заемна правна помош во врска со постапките за обезбедување електронски докази</a:t>
            </a:r>
            <a:endParaRPr lang="en-GB" sz="2200" i="1" dirty="0"/>
          </a:p>
          <a:p>
            <a:pPr marL="342900" lvl="2" indent="-342900">
              <a:buFont typeface="Wingdings" pitchFamily="2" charset="2"/>
              <a:buChar char="ü"/>
            </a:pPr>
            <a:endParaRPr lang="en-GB" sz="2200" dirty="0"/>
          </a:p>
        </p:txBody>
      </p:sp>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ea typeface="ＭＳ Ｐゴシック" charset="0"/>
                <a:cs typeface="ＭＳ Ｐゴシック" charset="0"/>
              </a:rPr>
              <a:t>Студија на случај</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21544" y="833608"/>
            <a:ext cx="4574107" cy="5416868"/>
          </a:xfrm>
          <a:prstGeom prst="rect">
            <a:avLst/>
          </a:prstGeom>
        </p:spPr>
        <p:txBody>
          <a:bodyPr wrap="square">
            <a:spAutoFit/>
          </a:bodyPr>
          <a:lstStyle/>
          <a:p>
            <a:pPr marL="342900" indent="-342900" algn="just">
              <a:spcAft>
                <a:spcPts val="0"/>
              </a:spcAft>
              <a:buFont typeface="Wingdings" pitchFamily="2" charset="2"/>
              <a:buChar char="Ø"/>
            </a:pPr>
            <a:r>
              <a:rPr lang="ru-RU" sz="2000" b="1" dirty="0">
                <a:cs typeface="Arial" panose="020B0604020202020204" pitchFamily="34" charset="0"/>
              </a:rPr>
              <a:t>Резиме на студија на случај Волфјегер</a:t>
            </a:r>
            <a:r>
              <a:rPr lang="en-GB" sz="2000" dirty="0">
                <a:cs typeface="Arial" panose="020B0604020202020204" pitchFamily="34" charset="0"/>
              </a:rPr>
              <a:t>:</a:t>
            </a:r>
          </a:p>
          <a:p>
            <a:pPr marL="342900" indent="-342900" algn="just">
              <a:spcAft>
                <a:spcPts val="0"/>
              </a:spcAft>
              <a:buFont typeface="Arial" panose="020B0604020202020204" pitchFamily="34" charset="0"/>
              <a:buChar char="•"/>
            </a:pPr>
            <a:r>
              <a:rPr lang="mk-MK" dirty="0">
                <a:cs typeface="Arial" panose="020B0604020202020204" pitchFamily="34" charset="0"/>
              </a:rPr>
              <a:t>Кога жртвите инсистираат на голема или целосна исплата, „брокерите“ ја пренасочуваат жртвата на „повисокото раководство“</a:t>
            </a:r>
            <a:endParaRPr lang="en-GB" dirty="0">
              <a:cs typeface="Arial" panose="020B0604020202020204" pitchFamily="34" charset="0"/>
            </a:endParaRPr>
          </a:p>
          <a:p>
            <a:pPr marL="342900" indent="-342900" algn="just">
              <a:spcAft>
                <a:spcPts val="0"/>
              </a:spcAft>
              <a:buFont typeface="Arial" panose="020B0604020202020204" pitchFamily="34" charset="0"/>
              <a:buChar char="•"/>
            </a:pPr>
            <a:r>
              <a:rPr lang="mk-MK" dirty="0">
                <a:cs typeface="Arial" panose="020B0604020202020204" pitchFamily="34" charset="0"/>
              </a:rPr>
              <a:t>Повисокото раководство продолжува да ја убедува жртвата да продолжи со инвестициите</a:t>
            </a:r>
            <a:endParaRPr lang="en-GB" dirty="0">
              <a:cs typeface="Arial" panose="020B0604020202020204" pitchFamily="34" charset="0"/>
            </a:endParaRPr>
          </a:p>
          <a:p>
            <a:pPr marL="342900" indent="-342900" algn="just">
              <a:spcAft>
                <a:spcPts val="0"/>
              </a:spcAft>
              <a:buFont typeface="Arial" panose="020B0604020202020204" pitchFamily="34" charset="0"/>
              <a:buChar char="•"/>
            </a:pPr>
            <a:r>
              <a:rPr lang="mk-MK" dirty="0">
                <a:cs typeface="Arial" panose="020B0604020202020204" pitchFamily="34" charset="0"/>
              </a:rPr>
              <a:t>Некои од жртвите не се согласуваат со тоа и инсистираат да бидат исплатени </a:t>
            </a:r>
            <a:endParaRPr lang="en-GB" dirty="0">
              <a:cs typeface="Arial" panose="020B0604020202020204" pitchFamily="34" charset="0"/>
            </a:endParaRPr>
          </a:p>
          <a:p>
            <a:pPr marL="342900" indent="-342900" algn="just">
              <a:spcAft>
                <a:spcPts val="0"/>
              </a:spcAft>
              <a:buFont typeface="Arial" panose="020B0604020202020204" pitchFamily="34" charset="0"/>
              <a:buChar char="•"/>
            </a:pPr>
            <a:r>
              <a:rPr lang="ru-RU" dirty="0">
                <a:cs typeface="Arial" panose="020B0604020202020204" pitchFamily="34" charset="0"/>
              </a:rPr>
              <a:t>Тогаш, „раководителот“ ја информира жртвата дека поради флуктуацијата на финансискиот пазар, нивното портфолио за „бинарна опција“ е изгубено и дека сите пари се исчезнати, што исто така може да се види на онлајн сметката</a:t>
            </a:r>
            <a:endParaRPr lang="en-GB" dirty="0">
              <a:cs typeface="Arial" panose="020B0604020202020204" pitchFamily="34" charset="0"/>
            </a:endParaRPr>
          </a:p>
        </p:txBody>
      </p:sp>
      <p:sp>
        <p:nvSpPr>
          <p:cNvPr id="11" name="Rectangle 10">
            <a:extLst>
              <a:ext uri="{FF2B5EF4-FFF2-40B4-BE49-F238E27FC236}">
                <a16:creationId xmlns:a16="http://schemas.microsoft.com/office/drawing/2014/main" id="{0B60D565-6283-1748-95F5-67F9DB5E2D82}"/>
              </a:ext>
            </a:extLst>
          </p:cNvPr>
          <p:cNvSpPr/>
          <p:nvPr/>
        </p:nvSpPr>
        <p:spPr>
          <a:xfrm>
            <a:off x="4836486" y="892776"/>
            <a:ext cx="4166678" cy="5078313"/>
          </a:xfrm>
          <a:prstGeom prst="rect">
            <a:avLst/>
          </a:prstGeom>
        </p:spPr>
        <p:txBody>
          <a:bodyPr wrap="square">
            <a:spAutoFit/>
          </a:bodyPr>
          <a:lstStyle/>
          <a:p>
            <a:pPr marL="342900" indent="-342900" algn="just">
              <a:spcAft>
                <a:spcPts val="0"/>
              </a:spcAft>
              <a:buFont typeface="Arial" panose="020B0604020202020204" pitchFamily="34" charset="0"/>
              <a:buChar char="•"/>
            </a:pPr>
            <a:r>
              <a:rPr lang="ru-RU" dirty="0">
                <a:cs typeface="Arial" panose="020B0604020202020204" pitchFamily="34" charset="0"/>
              </a:rPr>
              <a:t>Жртвите почнуваат да паничат и бараат дополнителни објаснувања во живо, а не преку онлајн контакт</a:t>
            </a:r>
          </a:p>
          <a:p>
            <a:pPr marL="342900" indent="-342900" algn="just">
              <a:spcAft>
                <a:spcPts val="0"/>
              </a:spcAft>
              <a:buFont typeface="Arial" panose="020B0604020202020204" pitchFamily="34" charset="0"/>
              <a:buChar char="•"/>
            </a:pPr>
            <a:r>
              <a:rPr lang="mk-MK" dirty="0">
                <a:cs typeface="Arial" panose="020B0604020202020204" pitchFamily="34" charset="0"/>
              </a:rPr>
              <a:t>Комуникацијата престанува по таквото барање. Никој не одговара на телефонските повици, а онлајн сметката е избришана</a:t>
            </a:r>
            <a:endParaRPr lang="en-GB" dirty="0">
              <a:cs typeface="Arial" panose="020B0604020202020204" pitchFamily="34" charset="0"/>
            </a:endParaRPr>
          </a:p>
          <a:p>
            <a:pPr marL="342900" indent="-342900" algn="just">
              <a:spcAft>
                <a:spcPts val="0"/>
              </a:spcAft>
              <a:buFont typeface="Arial" panose="020B0604020202020204" pitchFamily="34" charset="0"/>
              <a:buChar char="•"/>
            </a:pPr>
            <a:r>
              <a:rPr lang="ru-RU" dirty="0">
                <a:cs typeface="Arial" panose="020B0604020202020204" pitchFamily="34" charset="0"/>
              </a:rPr>
              <a:t>Штетите се, на лично ниво, во износ од десетици илјади до стотици илјади евра</a:t>
            </a:r>
            <a:r>
              <a:rPr lang="en-GB" dirty="0">
                <a:cs typeface="Arial" panose="020B0604020202020204" pitchFamily="34" charset="0"/>
              </a:rPr>
              <a:t>.</a:t>
            </a:r>
          </a:p>
          <a:p>
            <a:pPr marL="342900" indent="-342900" algn="just">
              <a:spcAft>
                <a:spcPts val="0"/>
              </a:spcAft>
              <a:buFont typeface="Arial" panose="020B0604020202020204" pitchFamily="34" charset="0"/>
              <a:buChar char="•"/>
            </a:pPr>
            <a:r>
              <a:rPr lang="mk-MK" dirty="0">
                <a:cs typeface="Arial" panose="020B0604020202020204" pitchFamily="34" charset="0"/>
              </a:rPr>
              <a:t>Бројот на поплаки расте.</a:t>
            </a:r>
            <a:r>
              <a:rPr lang="en-GB" dirty="0">
                <a:cs typeface="Arial" panose="020B0604020202020204" pitchFamily="34" charset="0"/>
              </a:rPr>
              <a:t> </a:t>
            </a:r>
            <a:r>
              <a:rPr lang="ru-RU" dirty="0">
                <a:cs typeface="Arial" panose="020B0604020202020204" pitchFamily="34" charset="0"/>
              </a:rPr>
              <a:t>Се чини дека измамата повлекла милиони, па дури и десетици милиони евра</a:t>
            </a:r>
          </a:p>
          <a:p>
            <a:pPr marL="342900" indent="-342900" algn="just">
              <a:spcAft>
                <a:spcPts val="0"/>
              </a:spcAft>
              <a:buFont typeface="Arial" panose="020B0604020202020204" pitchFamily="34" charset="0"/>
              <a:buChar char="•"/>
            </a:pPr>
            <a:r>
              <a:rPr lang="ru-RU" dirty="0">
                <a:cs typeface="Arial" panose="020B0604020202020204" pitchFamily="34" charset="0"/>
              </a:rPr>
              <a:t>Германското обвинителство мора брзо да реагира</a:t>
            </a:r>
            <a:endParaRPr lang="en-GB" dirty="0">
              <a:cs typeface="Arial" panose="020B0604020202020204" pitchFamily="34" charset="0"/>
            </a:endParaRPr>
          </a:p>
        </p:txBody>
      </p:sp>
    </p:spTree>
    <p:extLst>
      <p:ext uri="{BB962C8B-B14F-4D97-AF65-F5344CB8AC3E}">
        <p14:creationId xmlns:p14="http://schemas.microsoft.com/office/powerpoint/2010/main" val="28305938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ea typeface="ＭＳ Ｐゴシック" charset="0"/>
                <a:cs typeface="ＭＳ Ｐゴシック" charset="0"/>
              </a:rPr>
              <a:t>Студија на случај</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7557"/>
            <a:ext cx="4465876" cy="5370701"/>
          </a:xfrm>
          <a:prstGeom prst="rect">
            <a:avLst/>
          </a:prstGeom>
        </p:spPr>
        <p:txBody>
          <a:bodyPr wrap="square">
            <a:spAutoFit/>
          </a:bodyPr>
          <a:lstStyle/>
          <a:p>
            <a:pPr marL="342900" indent="-342900" algn="just">
              <a:spcAft>
                <a:spcPts val="0"/>
              </a:spcAft>
              <a:buFont typeface="Wingdings" pitchFamily="2" charset="2"/>
              <a:buChar char="Ø"/>
            </a:pPr>
            <a:r>
              <a:rPr lang="ru-RU" sz="2100" b="1" dirty="0">
                <a:cs typeface="Arial" panose="020B0604020202020204" pitchFamily="34" charset="0"/>
              </a:rPr>
              <a:t>Резиме на студија на случај Волфјегер</a:t>
            </a:r>
            <a:r>
              <a:rPr lang="en-GB" sz="2100" dirty="0">
                <a:cs typeface="Arial" panose="020B0604020202020204" pitchFamily="34" charset="0"/>
              </a:rPr>
              <a:t>:</a:t>
            </a:r>
          </a:p>
          <a:p>
            <a:pPr marL="342900" indent="-342900" algn="just">
              <a:spcAft>
                <a:spcPts val="0"/>
              </a:spcAft>
              <a:buFont typeface="Wingdings" pitchFamily="2" charset="2"/>
              <a:buChar char="Ø"/>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ru-RU" sz="2000" dirty="0">
                <a:cs typeface="Arial" panose="020B0604020202020204" pitchFamily="34" charset="0"/>
              </a:rPr>
              <a:t>Првичните полициски извештаи покажуваат дека сите контакти, телефони или е-пошта се остваруваат преку VOIP или веб-услуги за е-пошта</a:t>
            </a:r>
            <a:r>
              <a:rPr lang="en-GB" sz="2000" dirty="0">
                <a:cs typeface="Arial" panose="020B0604020202020204" pitchFamily="34" charset="0"/>
              </a:rPr>
              <a:t>.</a:t>
            </a:r>
          </a:p>
          <a:p>
            <a:pPr marL="342900" indent="-342900" algn="just">
              <a:spcAft>
                <a:spcPts val="0"/>
              </a:spcAft>
              <a:buFont typeface="Arial" panose="020B0604020202020204" pitchFamily="34" charset="0"/>
              <a:buChar char="•"/>
            </a:pPr>
            <a:r>
              <a:rPr lang="ru-RU" sz="2000" dirty="0">
                <a:cs typeface="Arial" panose="020B0604020202020204" pitchFamily="34" charset="0"/>
              </a:rPr>
              <a:t>Ниту една од </a:t>
            </a:r>
            <a:r>
              <a:rPr lang="en-US" sz="2000" dirty="0">
                <a:cs typeface="Arial" panose="020B0604020202020204" pitchFamily="34" charset="0"/>
              </a:rPr>
              <a:t>IP</a:t>
            </a:r>
            <a:r>
              <a:rPr lang="ru-RU" sz="2000" dirty="0">
                <a:cs typeface="Arial" panose="020B0604020202020204" pitchFamily="34" charset="0"/>
              </a:rPr>
              <a:t> адресите не е во Германија</a:t>
            </a:r>
          </a:p>
          <a:p>
            <a:pPr marL="342900" indent="-342900" algn="just">
              <a:spcAft>
                <a:spcPts val="0"/>
              </a:spcAft>
              <a:buFont typeface="Arial" panose="020B0604020202020204" pitchFamily="34" charset="0"/>
              <a:buChar char="•"/>
            </a:pPr>
            <a:r>
              <a:rPr lang="ru-RU" sz="2000" dirty="0">
                <a:cs typeface="Arial" panose="020B0604020202020204" pitchFamily="34" charset="0"/>
              </a:rPr>
              <a:t>VOIP адресите </a:t>
            </a:r>
            <a:r>
              <a:rPr lang="mk-MK" sz="2000" dirty="0" err="1">
                <a:cs typeface="Arial" panose="020B0604020202020204" pitchFamily="34" charset="0"/>
              </a:rPr>
              <a:t>покаж</a:t>
            </a:r>
            <a:r>
              <a:rPr lang="ru-RU" sz="2000" dirty="0">
                <a:cs typeface="Arial" panose="020B0604020202020204" pitchFamily="34" charset="0"/>
              </a:rPr>
              <a:t>уваат кон Југоисточна Европа, главно Србија и Бугарија</a:t>
            </a:r>
          </a:p>
          <a:p>
            <a:pPr marL="342900" indent="-342900" algn="just">
              <a:spcAft>
                <a:spcPts val="0"/>
              </a:spcAft>
              <a:buFont typeface="Arial" panose="020B0604020202020204" pitchFamily="34" charset="0"/>
              <a:buChar char="•"/>
            </a:pPr>
            <a:r>
              <a:rPr lang="ru-RU" sz="2000" dirty="0">
                <a:cs typeface="Arial" panose="020B0604020202020204" pitchFamily="34" charset="0"/>
              </a:rPr>
              <a:t>Првичните банкарски извештаи на жртвите покажуваат дека сметките на кои жртвите пратиле пари се во Чешката Република</a:t>
            </a:r>
            <a:endParaRPr lang="en-GB" sz="2000" dirty="0">
              <a:cs typeface="Arial" panose="020B0604020202020204" pitchFamily="34" charset="0"/>
            </a:endParaRPr>
          </a:p>
        </p:txBody>
      </p:sp>
      <p:sp>
        <p:nvSpPr>
          <p:cNvPr id="11" name="Rectangle 10">
            <a:extLst>
              <a:ext uri="{FF2B5EF4-FFF2-40B4-BE49-F238E27FC236}">
                <a16:creationId xmlns:a16="http://schemas.microsoft.com/office/drawing/2014/main" id="{0B60D565-6283-1748-95F5-67F9DB5E2D82}"/>
              </a:ext>
            </a:extLst>
          </p:cNvPr>
          <p:cNvSpPr/>
          <p:nvPr/>
        </p:nvSpPr>
        <p:spPr>
          <a:xfrm>
            <a:off x="4836069" y="987557"/>
            <a:ext cx="4075702" cy="5262979"/>
          </a:xfrm>
          <a:prstGeom prst="rect">
            <a:avLst/>
          </a:prstGeom>
        </p:spPr>
        <p:txBody>
          <a:bodyPr wrap="square">
            <a:spAutoFit/>
          </a:bodyPr>
          <a:lstStyle/>
          <a:p>
            <a:pPr marL="342900" indent="-342900" algn="just">
              <a:spcAft>
                <a:spcPts val="0"/>
              </a:spcAft>
              <a:buFont typeface="Arial" panose="020B0604020202020204" pitchFamily="34" charset="0"/>
              <a:buChar char="•"/>
            </a:pPr>
            <a:r>
              <a:rPr lang="ru-RU" sz="2100" dirty="0">
                <a:cs typeface="Arial" panose="020B0604020202020204" pitchFamily="34" charset="0"/>
              </a:rPr>
              <a:t>Брокерската компанија „Мој брокер“ не е регистрирана во Германија или во Чешката Република</a:t>
            </a:r>
          </a:p>
          <a:p>
            <a:pPr marL="342900" indent="-342900" algn="just">
              <a:spcAft>
                <a:spcPts val="0"/>
              </a:spcAft>
              <a:buFont typeface="Arial" panose="020B0604020202020204" pitchFamily="34" charset="0"/>
              <a:buChar char="•"/>
            </a:pPr>
            <a:r>
              <a:rPr lang="ru-RU" sz="2100" dirty="0">
                <a:cs typeface="Arial" panose="020B0604020202020204" pitchFamily="34" charset="0"/>
              </a:rPr>
              <a:t>Жртвите тврдат дека брокерите се претставувале себеси со германски имиња и презимиња и дека зборувале на совршен германски јазик без нагласок</a:t>
            </a:r>
          </a:p>
          <a:p>
            <a:pPr marL="342900" indent="-342900" algn="just">
              <a:spcAft>
                <a:spcPts val="0"/>
              </a:spcAft>
              <a:buFont typeface="Arial" panose="020B0604020202020204" pitchFamily="34" charset="0"/>
              <a:buChar char="•"/>
            </a:pPr>
            <a:r>
              <a:rPr lang="ru-RU" sz="2100" dirty="0">
                <a:cs typeface="Arial" panose="020B0604020202020204" pitchFamily="34" charset="0"/>
              </a:rPr>
              <a:t>Обвинителството ја започнува истрагата со дописи со барање за непосредна и итна заемна правна помош</a:t>
            </a:r>
            <a:endParaRPr lang="en-GB" sz="2100" dirty="0">
              <a:cs typeface="Arial" panose="020B0604020202020204" pitchFamily="34" charset="0"/>
            </a:endParaRPr>
          </a:p>
        </p:txBody>
      </p:sp>
    </p:spTree>
    <p:extLst>
      <p:ext uri="{BB962C8B-B14F-4D97-AF65-F5344CB8AC3E}">
        <p14:creationId xmlns:p14="http://schemas.microsoft.com/office/powerpoint/2010/main" val="11985782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ea typeface="ＭＳ Ｐゴシック" charset="0"/>
                <a:cs typeface="ＭＳ Ｐゴシック" charset="0"/>
              </a:rPr>
              <a:t>Студија на случај</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21544" y="948690"/>
            <a:ext cx="4572000" cy="5324535"/>
          </a:xfrm>
          <a:prstGeom prst="rect">
            <a:avLst/>
          </a:prstGeom>
        </p:spPr>
        <p:txBody>
          <a:bodyPr>
            <a:spAutoFit/>
          </a:bodyPr>
          <a:lstStyle/>
          <a:p>
            <a:pPr marL="342900" indent="-342900">
              <a:spcAft>
                <a:spcPts val="0"/>
              </a:spcAft>
              <a:buFont typeface="Wingdings" pitchFamily="2" charset="2"/>
              <a:buChar char="Ø"/>
            </a:pPr>
            <a:r>
              <a:rPr lang="mk-MK" sz="2000" b="1" dirty="0">
                <a:cs typeface="Arial" panose="020B0604020202020204" pitchFamily="34" charset="0"/>
              </a:rPr>
              <a:t>Првични прашања</a:t>
            </a:r>
            <a:r>
              <a:rPr lang="en-GB" sz="2000" dirty="0">
                <a:cs typeface="Arial" panose="020B0604020202020204" pitchFamily="34" charset="0"/>
              </a:rPr>
              <a:t>:</a:t>
            </a:r>
          </a:p>
          <a:p>
            <a:pPr marL="342900" indent="-342900">
              <a:spcAft>
                <a:spcPts val="0"/>
              </a:spcAft>
              <a:buFont typeface="Wingdings" pitchFamily="2" charset="2"/>
              <a:buChar char="Ø"/>
            </a:pPr>
            <a:endParaRPr lang="en-GB" sz="2000" dirty="0">
              <a:cs typeface="Arial" panose="020B0604020202020204" pitchFamily="34" charset="0"/>
            </a:endParaRPr>
          </a:p>
          <a:p>
            <a:pPr marL="342900" indent="-342900">
              <a:spcAft>
                <a:spcPts val="0"/>
              </a:spcAft>
              <a:buFont typeface="Arial" panose="020B0604020202020204" pitchFamily="34" charset="0"/>
              <a:buChar char="•"/>
            </a:pPr>
            <a:r>
              <a:rPr lang="mk-MK" sz="2000" i="1" dirty="0">
                <a:cs typeface="Arial" panose="020B0604020202020204" pitchFamily="34" charset="0"/>
              </a:rPr>
              <a:t>Кои се главните насоки на истрагата</a:t>
            </a:r>
            <a:r>
              <a:rPr lang="en-GB" sz="2000" i="1" dirty="0">
                <a:cs typeface="Arial" panose="020B0604020202020204" pitchFamily="34" charset="0"/>
              </a:rPr>
              <a:t>?</a:t>
            </a:r>
          </a:p>
          <a:p>
            <a:pPr marL="342900" indent="-342900">
              <a:spcAft>
                <a:spcPts val="0"/>
              </a:spcAft>
              <a:buFont typeface="Arial" panose="020B0604020202020204" pitchFamily="34" charset="0"/>
              <a:buChar char="•"/>
            </a:pPr>
            <a:r>
              <a:rPr lang="mk-MK" sz="2000" i="1" dirty="0">
                <a:cs typeface="Arial" panose="020B0604020202020204" pitchFamily="34" charset="0"/>
              </a:rPr>
              <a:t>Што прво треба да се истражи</a:t>
            </a:r>
            <a:r>
              <a:rPr lang="en-GB" sz="2000" i="1" dirty="0">
                <a:cs typeface="Arial" panose="020B0604020202020204" pitchFamily="34" charset="0"/>
              </a:rPr>
              <a:t>?</a:t>
            </a:r>
          </a:p>
          <a:p>
            <a:pPr marL="342900" indent="-342900">
              <a:spcAft>
                <a:spcPts val="0"/>
              </a:spcAft>
              <a:buFont typeface="Arial" panose="020B0604020202020204" pitchFamily="34" charset="0"/>
              <a:buChar char="•"/>
            </a:pPr>
            <a:r>
              <a:rPr lang="mk-MK" sz="2000" i="1" dirty="0">
                <a:cs typeface="Arial" panose="020B0604020202020204" pitchFamily="34" charset="0"/>
              </a:rPr>
              <a:t>Дали има некаков вид на итност поврзан со некој дел од истрагата</a:t>
            </a:r>
            <a:r>
              <a:rPr lang="en-GB" sz="2000" i="1" dirty="0">
                <a:cs typeface="Arial" panose="020B0604020202020204" pitchFamily="34" charset="0"/>
              </a:rPr>
              <a:t>?</a:t>
            </a:r>
          </a:p>
          <a:p>
            <a:pPr marL="342900" indent="-342900">
              <a:spcAft>
                <a:spcPts val="0"/>
              </a:spcAft>
              <a:buFont typeface="Arial" panose="020B0604020202020204" pitchFamily="34" charset="0"/>
              <a:buChar char="•"/>
            </a:pPr>
            <a:r>
              <a:rPr lang="ru-RU" sz="2000" i="1" dirty="0">
                <a:cs typeface="Arial" panose="020B0604020202020204" pitchFamily="34" charset="0"/>
              </a:rPr>
              <a:t>Какви барања ќе испрати обвинителството/истражниот судија</a:t>
            </a:r>
            <a:r>
              <a:rPr lang="en-GB" sz="2000" i="1" dirty="0">
                <a:cs typeface="Arial" panose="020B0604020202020204" pitchFamily="34" charset="0"/>
              </a:rPr>
              <a:t>?</a:t>
            </a:r>
          </a:p>
          <a:p>
            <a:pPr marL="342900" indent="-342900">
              <a:spcAft>
                <a:spcPts val="0"/>
              </a:spcAft>
              <a:buFont typeface="Arial" panose="020B0604020202020204" pitchFamily="34" charset="0"/>
              <a:buChar char="•"/>
            </a:pPr>
            <a:r>
              <a:rPr lang="ru-RU" sz="2000" i="1" dirty="0">
                <a:cs typeface="Arial" panose="020B0604020202020204" pitchFamily="34" charset="0"/>
              </a:rPr>
              <a:t>До кого ќе бидат испратени барањата</a:t>
            </a:r>
            <a:r>
              <a:rPr lang="en-GB" sz="2000" i="1" dirty="0">
                <a:cs typeface="Arial" panose="020B0604020202020204" pitchFamily="34" charset="0"/>
              </a:rPr>
              <a:t>?</a:t>
            </a:r>
          </a:p>
          <a:p>
            <a:pPr marL="342900" indent="-342900">
              <a:spcAft>
                <a:spcPts val="0"/>
              </a:spcAft>
              <a:buFont typeface="Arial" panose="020B0604020202020204" pitchFamily="34" charset="0"/>
              <a:buChar char="•"/>
            </a:pPr>
            <a:r>
              <a:rPr lang="ru-RU" sz="2000" i="1" dirty="0">
                <a:cs typeface="Arial" panose="020B0604020202020204" pitchFamily="34" charset="0"/>
              </a:rPr>
              <a:t>Кои факти ќе се побараат</a:t>
            </a:r>
            <a:r>
              <a:rPr lang="en-GB" sz="2000" i="1" dirty="0">
                <a:cs typeface="Arial" panose="020B0604020202020204" pitchFamily="34" charset="0"/>
              </a:rPr>
              <a:t>?</a:t>
            </a:r>
          </a:p>
          <a:p>
            <a:pPr marL="342900" indent="-342900">
              <a:spcAft>
                <a:spcPts val="0"/>
              </a:spcAft>
              <a:buFont typeface="Arial" panose="020B0604020202020204" pitchFamily="34" charset="0"/>
              <a:buChar char="•"/>
            </a:pPr>
            <a:r>
              <a:rPr lang="mk-MK" sz="2000" i="1" dirty="0">
                <a:cs typeface="Arial" panose="020B0604020202020204" pitchFamily="34" charset="0"/>
              </a:rPr>
              <a:t>Кои докази ќе се побараат</a:t>
            </a:r>
            <a:r>
              <a:rPr lang="en-GB" sz="2000" i="1" dirty="0">
                <a:cs typeface="Arial" panose="020B0604020202020204" pitchFamily="34" charset="0"/>
              </a:rPr>
              <a:t>?</a:t>
            </a:r>
          </a:p>
          <a:p>
            <a:pPr marL="342900" indent="-342900">
              <a:spcAft>
                <a:spcPts val="0"/>
              </a:spcAft>
              <a:buFont typeface="Arial" panose="020B0604020202020204" pitchFamily="34" charset="0"/>
              <a:buChar char="•"/>
            </a:pPr>
            <a:r>
              <a:rPr lang="ru-RU" sz="2000" i="1" dirty="0">
                <a:cs typeface="Arial" panose="020B0604020202020204" pitchFamily="34" charset="0"/>
              </a:rPr>
              <a:t>Дали има потреба од некои посебни истражни мерки</a:t>
            </a:r>
            <a:r>
              <a:rPr lang="en-GB" sz="2000" i="1" dirty="0">
                <a:cs typeface="Arial" panose="020B0604020202020204" pitchFamily="34" charset="0"/>
              </a:rPr>
              <a:t>?</a:t>
            </a:r>
          </a:p>
        </p:txBody>
      </p:sp>
      <p:sp>
        <p:nvSpPr>
          <p:cNvPr id="11" name="Rectangle 10">
            <a:extLst>
              <a:ext uri="{FF2B5EF4-FFF2-40B4-BE49-F238E27FC236}">
                <a16:creationId xmlns:a16="http://schemas.microsoft.com/office/drawing/2014/main" id="{0B60D565-6283-1748-95F5-67F9DB5E2D82}"/>
              </a:ext>
            </a:extLst>
          </p:cNvPr>
          <p:cNvSpPr/>
          <p:nvPr/>
        </p:nvSpPr>
        <p:spPr>
          <a:xfrm>
            <a:off x="4572000" y="1517731"/>
            <a:ext cx="4572000" cy="5016758"/>
          </a:xfrm>
          <a:prstGeom prst="rect">
            <a:avLst/>
          </a:prstGeom>
        </p:spPr>
        <p:txBody>
          <a:bodyPr>
            <a:spAutoFit/>
          </a:bodyPr>
          <a:lstStyle/>
          <a:p>
            <a:pPr marL="342900" indent="-342900">
              <a:spcAft>
                <a:spcPts val="0"/>
              </a:spcAft>
              <a:buFont typeface="Arial" panose="020B0604020202020204" pitchFamily="34" charset="0"/>
              <a:buChar char="•"/>
            </a:pPr>
            <a:r>
              <a:rPr lang="ru-RU" sz="2000" i="1" dirty="0">
                <a:cs typeface="Arial" panose="020B0604020202020204" pitchFamily="34" charset="0"/>
              </a:rPr>
              <a:t>Кои активности ќе бидат побарани од странските органи за спроведување на законот/истражен судија</a:t>
            </a:r>
            <a:r>
              <a:rPr lang="en-GB" sz="2000" i="1" dirty="0">
                <a:cs typeface="Arial" panose="020B0604020202020204" pitchFamily="34" charset="0"/>
              </a:rPr>
              <a:t>?</a:t>
            </a:r>
          </a:p>
          <a:p>
            <a:pPr marL="342900" indent="-342900">
              <a:spcAft>
                <a:spcPts val="0"/>
              </a:spcAft>
              <a:buFont typeface="Arial" panose="020B0604020202020204" pitchFamily="34" charset="0"/>
              <a:buChar char="•"/>
            </a:pPr>
            <a:r>
              <a:rPr lang="ru-RU" sz="2000" i="1" dirty="0">
                <a:cs typeface="Arial" panose="020B0604020202020204" pitchFamily="34" charset="0"/>
              </a:rPr>
              <a:t>Како обвинителството/истражниот судија ќе одлучи кому, како и што треба да се испрати</a:t>
            </a:r>
            <a:r>
              <a:rPr lang="en-GB" sz="2000" i="1" dirty="0">
                <a:cs typeface="Arial" panose="020B0604020202020204" pitchFamily="34" charset="0"/>
              </a:rPr>
              <a:t>?</a:t>
            </a:r>
          </a:p>
          <a:p>
            <a:pPr marL="342900" indent="-342900">
              <a:spcAft>
                <a:spcPts val="0"/>
              </a:spcAft>
              <a:buFont typeface="Arial" panose="020B0604020202020204" pitchFamily="34" charset="0"/>
              <a:buChar char="•"/>
            </a:pPr>
            <a:r>
              <a:rPr lang="ru-RU" sz="2000" i="1" dirty="0">
                <a:cs typeface="Arial" panose="020B0604020202020204" pitchFamily="34" charset="0"/>
              </a:rPr>
              <a:t>Дали постојат основи за започнување на финансиската истрага</a:t>
            </a:r>
            <a:r>
              <a:rPr lang="en-GB" sz="2000" i="1" dirty="0">
                <a:cs typeface="Arial" panose="020B0604020202020204" pitchFamily="34" charset="0"/>
              </a:rPr>
              <a:t>?</a:t>
            </a:r>
          </a:p>
          <a:p>
            <a:pPr marL="342900" indent="-342900">
              <a:spcAft>
                <a:spcPts val="0"/>
              </a:spcAft>
              <a:buFont typeface="Arial" panose="020B0604020202020204" pitchFamily="34" charset="0"/>
              <a:buChar char="•"/>
            </a:pPr>
            <a:r>
              <a:rPr lang="ru-RU" sz="2000" i="1" dirty="0">
                <a:cs typeface="Arial" panose="020B0604020202020204" pitchFamily="34" charset="0"/>
              </a:rPr>
              <a:t>Кои се другите чекори и/или мерки/активности што треба да се преземат</a:t>
            </a:r>
            <a:r>
              <a:rPr lang="en-GB" sz="2000" i="1" dirty="0">
                <a:cs typeface="Arial" panose="020B0604020202020204" pitchFamily="34" charset="0"/>
              </a:rPr>
              <a:t>?</a:t>
            </a:r>
          </a:p>
          <a:p>
            <a:pPr marL="342900" indent="-342900">
              <a:spcAft>
                <a:spcPts val="0"/>
              </a:spcAft>
              <a:buFont typeface="Arial" panose="020B0604020202020204" pitchFamily="34" charset="0"/>
              <a:buChar char="•"/>
            </a:pPr>
            <a:r>
              <a:rPr lang="ru-RU" sz="2000" i="1" dirty="0">
                <a:cs typeface="Arial" panose="020B0604020202020204" pitchFamily="34" charset="0"/>
              </a:rPr>
              <a:t>Дали нешто друго би направиле во вашата земја</a:t>
            </a:r>
            <a:r>
              <a:rPr lang="en-GB" sz="2000" i="1" dirty="0">
                <a:cs typeface="Arial" panose="020B0604020202020204" pitchFamily="34" charset="0"/>
              </a:rPr>
              <a:t>?</a:t>
            </a:r>
          </a:p>
        </p:txBody>
      </p:sp>
    </p:spTree>
    <p:extLst>
      <p:ext uri="{BB962C8B-B14F-4D97-AF65-F5344CB8AC3E}">
        <p14:creationId xmlns:p14="http://schemas.microsoft.com/office/powerpoint/2010/main" val="9251165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ea typeface="ＭＳ Ｐゴシック" charset="0"/>
                <a:cs typeface="ＭＳ Ｐゴシック" charset="0"/>
              </a:rPr>
              <a:t>Студија на случај</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2534839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ru-RU" sz="3200" b="1" dirty="0">
                <a:solidFill>
                  <a:schemeClr val="bg1"/>
                </a:solidFill>
              </a:rPr>
              <a:t>Обезбедување електронски докази преку механизмите за меѓународна соработка</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Петти дел</a:t>
            </a:r>
            <a:endParaRPr lang="en-GB" sz="3200" b="1" dirty="0">
              <a:ea typeface="ＭＳ Ｐゴシック" charset="0"/>
              <a:cs typeface="ＭＳ Ｐゴシック" charset="0"/>
            </a:endParaRPr>
          </a:p>
          <a:p>
            <a:pPr algn="ctr">
              <a:lnSpc>
                <a:spcPct val="80000"/>
              </a:lnSpc>
            </a:pPr>
            <a:br>
              <a:rPr lang="en-GB" sz="3200" b="1" dirty="0">
                <a:ea typeface="ＭＳ Ｐゴシック" charset="0"/>
                <a:cs typeface="ＭＳ Ｐゴシック" charset="0"/>
              </a:rPr>
            </a:br>
            <a:r>
              <a:rPr lang="mk-MK" sz="3200" b="1" dirty="0">
                <a:ea typeface="ＭＳ Ｐゴシック" charset="0"/>
                <a:cs typeface="ＭＳ Ｐゴシック" charset="0"/>
              </a:rPr>
              <a:t>Резиме</a:t>
            </a:r>
            <a:endParaRPr lang="en-GB" sz="3200" b="1" dirty="0"/>
          </a:p>
          <a:p>
            <a:pPr algn="ctr" eaLnBrk="1" hangingPunct="1">
              <a:lnSpc>
                <a:spcPct val="80000"/>
              </a:lnSpc>
            </a:pPr>
            <a:endParaRPr lang="en-GB" sz="3200" dirty="0"/>
          </a:p>
        </p:txBody>
      </p:sp>
    </p:spTree>
    <p:extLst>
      <p:ext uri="{BB962C8B-B14F-4D97-AF65-F5344CB8AC3E}">
        <p14:creationId xmlns:p14="http://schemas.microsoft.com/office/powerpoint/2010/main" val="30706375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Цели на сесијата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1" y="1025135"/>
            <a:ext cx="4643605" cy="5509200"/>
          </a:xfrm>
          <a:prstGeom prst="rect">
            <a:avLst/>
          </a:prstGeom>
        </p:spPr>
        <p:txBody>
          <a:bodyPr wrap="square">
            <a:spAutoFit/>
          </a:bodyPr>
          <a:lstStyle/>
          <a:p>
            <a:pPr marL="342900" lvl="2" indent="-342900">
              <a:buFont typeface="Wingdings" pitchFamily="2" charset="2"/>
              <a:buChar char="ü"/>
            </a:pPr>
            <a:r>
              <a:rPr lang="ru-RU" sz="2200" i="1" dirty="0"/>
              <a:t>да се освежи и прошири знаењето за видовите на електронски докази типични за барања и размена за заемна правна помош</a:t>
            </a:r>
          </a:p>
          <a:p>
            <a:pPr marL="342900" lvl="2" indent="-342900">
              <a:buFont typeface="Wingdings" pitchFamily="2" charset="2"/>
              <a:buChar char="ü"/>
            </a:pPr>
            <a:r>
              <a:rPr lang="ru-RU" sz="2200" i="1" dirty="0"/>
              <a:t>да се прошири знаењето за видовите органи кои се надлежни за учество во заемната правна помош</a:t>
            </a:r>
            <a:endParaRPr lang="en-GB" sz="2200" i="1" dirty="0"/>
          </a:p>
          <a:p>
            <a:pPr marL="342900" lvl="2" indent="-342900">
              <a:buFont typeface="Wingdings" pitchFamily="2" charset="2"/>
              <a:buChar char="ü"/>
            </a:pPr>
            <a:r>
              <a:rPr lang="ru-RU" sz="2200" i="1" dirty="0"/>
              <a:t>да се разбере разликата помеѓу централниот орган за ЗПП и извршните органи и хибридните системи</a:t>
            </a:r>
            <a:endParaRPr lang="en-GB" sz="2200" i="1" dirty="0"/>
          </a:p>
          <a:p>
            <a:pPr marL="342900" lvl="2" indent="-342900">
              <a:buFont typeface="Wingdings" pitchFamily="2" charset="2"/>
              <a:buChar char="ü"/>
            </a:pPr>
            <a:r>
              <a:rPr lang="ru-RU" sz="2200" i="1" dirty="0"/>
              <a:t>да се разбере кои се процесните надлежности за ЗПП за различни органи</a:t>
            </a:r>
            <a:endParaRPr lang="en-GB" sz="2200" i="1" dirty="0"/>
          </a:p>
        </p:txBody>
      </p:sp>
      <p:sp>
        <p:nvSpPr>
          <p:cNvPr id="8" name="Rectangle 7">
            <a:extLst>
              <a:ext uri="{FF2B5EF4-FFF2-40B4-BE49-F238E27FC236}">
                <a16:creationId xmlns:a16="http://schemas.microsoft.com/office/drawing/2014/main" id="{318C602D-ED60-F847-ABCD-A03310105151}"/>
              </a:ext>
            </a:extLst>
          </p:cNvPr>
          <p:cNvSpPr/>
          <p:nvPr/>
        </p:nvSpPr>
        <p:spPr>
          <a:xfrm>
            <a:off x="4572001" y="1059557"/>
            <a:ext cx="4572000" cy="5170646"/>
          </a:xfrm>
          <a:prstGeom prst="rect">
            <a:avLst/>
          </a:prstGeom>
        </p:spPr>
        <p:txBody>
          <a:bodyPr wrap="square">
            <a:spAutoFit/>
          </a:bodyPr>
          <a:lstStyle/>
          <a:p>
            <a:pPr marL="342900" lvl="2" indent="-342900">
              <a:buFont typeface="Wingdings" pitchFamily="2" charset="2"/>
              <a:buChar char="ü"/>
            </a:pPr>
            <a:r>
              <a:rPr lang="ru-RU" sz="2200" i="1" dirty="0"/>
              <a:t>да се научат можните чекори и варијации на чекорите преземени за време на постапката за ЗПП од различни надлежни органи</a:t>
            </a:r>
            <a:endParaRPr lang="en-GB" sz="2200" i="1" dirty="0"/>
          </a:p>
          <a:p>
            <a:pPr marL="342900" lvl="2" indent="-342900">
              <a:buFont typeface="Wingdings" pitchFamily="2" charset="2"/>
              <a:buChar char="ü"/>
            </a:pPr>
            <a:r>
              <a:rPr lang="ru-RU" sz="2200" i="1" dirty="0"/>
              <a:t>активно да се учествува во анализата на студијата на случај преку примена на претходно стекнати знаења и вештини</a:t>
            </a:r>
            <a:endParaRPr lang="en-GB" sz="2200" i="1" dirty="0"/>
          </a:p>
          <a:p>
            <a:pPr marL="342900" lvl="2" indent="-342900">
              <a:buFont typeface="Wingdings" pitchFamily="2" charset="2"/>
              <a:buChar char="ü"/>
            </a:pPr>
            <a:r>
              <a:rPr lang="ru-RU" sz="2200" i="1" dirty="0"/>
              <a:t>да се подобри целокупното знаење за заемна правна помош во врска со постапките за обезбедување електронски докази</a:t>
            </a:r>
            <a:endParaRPr lang="en-GB" sz="2200" i="1" dirty="0"/>
          </a:p>
        </p:txBody>
      </p:sp>
    </p:spTree>
    <p:extLst>
      <p:ext uri="{BB962C8B-B14F-4D97-AF65-F5344CB8AC3E}">
        <p14:creationId xmlns:p14="http://schemas.microsoft.com/office/powerpoint/2010/main" val="121375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ru-RU" sz="3200" b="1" dirty="0">
                <a:solidFill>
                  <a:schemeClr val="bg1"/>
                </a:solidFill>
              </a:rPr>
              <a:t>Обезбедување електронски докази преку механизмите за меѓународна соработка</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999871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906522"/>
            <a:ext cx="8525021" cy="1668149"/>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Прв дел</a:t>
            </a:r>
            <a:endParaRPr lang="en-GB" sz="3200" b="1" dirty="0">
              <a:ea typeface="ＭＳ Ｐゴシック" charset="0"/>
              <a:cs typeface="ＭＳ Ｐゴシック" charset="0"/>
            </a:endParaRPr>
          </a:p>
          <a:p>
            <a:pPr algn="ctr">
              <a:lnSpc>
                <a:spcPct val="80000"/>
              </a:lnSpc>
            </a:pPr>
            <a:br>
              <a:rPr lang="en-GB" sz="3200" b="1" dirty="0">
                <a:ea typeface="ＭＳ Ｐゴシック" charset="0"/>
                <a:cs typeface="ＭＳ Ｐゴシック" charset="0"/>
              </a:rPr>
            </a:br>
            <a:r>
              <a:rPr lang="ru-RU" sz="3200" b="1" dirty="0"/>
              <a:t>Вообичаени видови на електронски докази во ЗПП</a:t>
            </a:r>
            <a:endParaRPr lang="en-GB" sz="3200" b="1"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ru-RU" sz="3000" b="1" dirty="0">
                <a:solidFill>
                  <a:schemeClr val="bg1"/>
                </a:solidFill>
              </a:rPr>
              <a:t>Обезбедување електронски докази преку механизмите за меѓународна соработка</a:t>
            </a:r>
            <a:endParaRPr lang="en-GB" sz="3000" b="1" dirty="0">
              <a:solidFill>
                <a:schemeClr val="bg1"/>
              </a:solidFill>
            </a:endParaRPr>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ru-RU" sz="3200" b="1" dirty="0"/>
              <a:t>Вообичаени видови на</a:t>
            </a:r>
          </a:p>
          <a:p>
            <a:pPr algn="r">
              <a:lnSpc>
                <a:spcPct val="80000"/>
              </a:lnSpc>
            </a:pPr>
            <a:r>
              <a:rPr lang="ru-RU" sz="3200" b="1" dirty="0"/>
              <a:t>електронски докази во ЗПП</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94380"/>
            <a:ext cx="5429926" cy="5170646"/>
          </a:xfrm>
          <a:prstGeom prst="rect">
            <a:avLst/>
          </a:prstGeom>
        </p:spPr>
        <p:txBody>
          <a:bodyPr wrap="square">
            <a:spAutoFit/>
          </a:bodyPr>
          <a:lstStyle/>
          <a:p>
            <a:pPr marL="342900" indent="-342900">
              <a:spcAft>
                <a:spcPts val="0"/>
              </a:spcAft>
              <a:buFont typeface="Wingdings" pitchFamily="2" charset="2"/>
              <a:buChar char="Ø"/>
            </a:pPr>
            <a:r>
              <a:rPr lang="mk-MK" sz="2200" b="1" dirty="0">
                <a:cs typeface="Arial" panose="020B0604020202020204" pitchFamily="34" charset="0"/>
              </a:rPr>
              <a:t>Што се компјутерски податоци</a:t>
            </a:r>
            <a:r>
              <a:rPr lang="en-GB" sz="2200" dirty="0">
                <a:cs typeface="Arial" panose="020B0604020202020204" pitchFamily="34" charset="0"/>
              </a:rPr>
              <a:t>:</a:t>
            </a:r>
          </a:p>
          <a:p>
            <a:pPr marL="342900" indent="-342900" algn="just">
              <a:spcAft>
                <a:spcPts val="0"/>
              </a:spcAft>
              <a:buFont typeface="Arial" panose="020B0604020202020204" pitchFamily="34" charset="0"/>
              <a:buChar char="•"/>
            </a:pPr>
            <a:r>
              <a:rPr lang="mk-MK" sz="2200" i="1" dirty="0">
                <a:cs typeface="Arial" panose="020B0604020202020204" pitchFamily="34" charset="0"/>
              </a:rPr>
              <a:t>Какво било презентирање на факти, информации или концепти во облик подобен за обработка преку компјутерски систем</a:t>
            </a:r>
            <a:endParaRPr lang="en-US" sz="2200" i="1" dirty="0">
              <a:cs typeface="Arial" panose="020B0604020202020204" pitchFamily="34" charset="0"/>
            </a:endParaRPr>
          </a:p>
          <a:p>
            <a:pPr marL="342900" indent="-342900">
              <a:spcAft>
                <a:spcPts val="0"/>
              </a:spcAft>
              <a:buFont typeface="Wingdings" pitchFamily="2" charset="2"/>
              <a:buChar char="Ø"/>
            </a:pPr>
            <a:endParaRPr lang="en-US" sz="2200" dirty="0">
              <a:cs typeface="Arial" panose="020B0604020202020204" pitchFamily="34" charset="0"/>
            </a:endParaRPr>
          </a:p>
          <a:p>
            <a:pPr marL="342900" indent="-342900">
              <a:spcAft>
                <a:spcPts val="0"/>
              </a:spcAft>
              <a:buFont typeface="Wingdings" pitchFamily="2" charset="2"/>
              <a:buChar char="Ø"/>
            </a:pPr>
            <a:r>
              <a:rPr lang="mk-MK" sz="2200" b="1" dirty="0">
                <a:cs typeface="Arial" panose="020B0604020202020204" pitchFamily="34" charset="0"/>
              </a:rPr>
              <a:t>„Класични“ типови на компјутерски податоци</a:t>
            </a:r>
            <a:r>
              <a:rPr lang="en-US" sz="2200" dirty="0">
                <a:cs typeface="Arial" panose="020B0604020202020204" pitchFamily="34" charset="0"/>
              </a:rPr>
              <a:t>:</a:t>
            </a:r>
          </a:p>
          <a:p>
            <a:pPr marL="342900" indent="-342900">
              <a:spcAft>
                <a:spcPts val="0"/>
              </a:spcAft>
              <a:buFont typeface="Arial" panose="020B0604020202020204" pitchFamily="34" charset="0"/>
              <a:buChar char="•"/>
            </a:pPr>
            <a:r>
              <a:rPr lang="mk-MK" sz="2200" i="1" dirty="0">
                <a:cs typeface="Arial" panose="020B0604020202020204" pitchFamily="34" charset="0"/>
              </a:rPr>
              <a:t>Содржински податоци</a:t>
            </a:r>
            <a:endParaRPr lang="en-US" sz="2200" i="1" dirty="0">
              <a:cs typeface="Arial" panose="020B0604020202020204" pitchFamily="34" charset="0"/>
            </a:endParaRPr>
          </a:p>
          <a:p>
            <a:pPr marL="342900" indent="-342900">
              <a:spcAft>
                <a:spcPts val="0"/>
              </a:spcAft>
              <a:buFont typeface="Arial" panose="020B0604020202020204" pitchFamily="34" charset="0"/>
              <a:buChar char="•"/>
            </a:pPr>
            <a:r>
              <a:rPr lang="mk-MK" sz="2200" i="1" dirty="0">
                <a:cs typeface="Arial" panose="020B0604020202020204" pitchFamily="34" charset="0"/>
              </a:rPr>
              <a:t>Податочен сообраќај</a:t>
            </a:r>
            <a:endParaRPr lang="en-US" sz="2200" i="1" dirty="0">
              <a:cs typeface="Arial" panose="020B0604020202020204" pitchFamily="34" charset="0"/>
            </a:endParaRPr>
          </a:p>
          <a:p>
            <a:pPr marL="342900" indent="-342900">
              <a:spcAft>
                <a:spcPts val="0"/>
              </a:spcAft>
              <a:buFont typeface="Arial" panose="020B0604020202020204" pitchFamily="34" charset="0"/>
              <a:buChar char="•"/>
            </a:pPr>
            <a:r>
              <a:rPr lang="mk-MK" sz="2200" i="1" dirty="0">
                <a:cs typeface="Arial" panose="020B0604020202020204" pitchFamily="34" charset="0"/>
              </a:rPr>
              <a:t>Информации за претплатници</a:t>
            </a:r>
            <a:endParaRPr lang="en-US" sz="2200" i="1" dirty="0">
              <a:cs typeface="Arial" panose="020B0604020202020204" pitchFamily="34" charset="0"/>
            </a:endParaRPr>
          </a:p>
          <a:p>
            <a:pPr marL="342900" indent="-342900">
              <a:spcAft>
                <a:spcPts val="0"/>
              </a:spcAft>
              <a:buFont typeface="Arial" panose="020B0604020202020204" pitchFamily="34" charset="0"/>
              <a:buChar char="•"/>
            </a:pPr>
            <a:endParaRPr lang="en-US" sz="2200" i="1" dirty="0">
              <a:cs typeface="Arial" panose="020B0604020202020204" pitchFamily="34" charset="0"/>
            </a:endParaRPr>
          </a:p>
          <a:p>
            <a:pPr marL="342900" indent="-342900">
              <a:spcAft>
                <a:spcPts val="0"/>
              </a:spcAft>
              <a:buFont typeface="Arial" panose="020B0604020202020204" pitchFamily="34" charset="0"/>
              <a:buChar char="•"/>
            </a:pPr>
            <a:r>
              <a:rPr lang="mk-MK" sz="2200" b="1" dirty="0">
                <a:cs typeface="Arial" panose="020B0604020202020204" pitchFamily="34" charset="0"/>
              </a:rPr>
              <a:t>Нови варијации (</a:t>
            </a:r>
            <a:r>
              <a:rPr lang="mk-MK" sz="2200" b="1" dirty="0">
                <a:solidFill>
                  <a:srgbClr val="FF0000"/>
                </a:solidFill>
                <a:cs typeface="Arial" panose="020B0604020202020204" pitchFamily="34" charset="0"/>
              </a:rPr>
              <a:t>неформални</a:t>
            </a:r>
            <a:r>
              <a:rPr lang="mk-MK" sz="2200" b="1" dirty="0">
                <a:cs typeface="Arial" panose="020B0604020202020204" pitchFamily="34" charset="0"/>
              </a:rPr>
              <a:t>)</a:t>
            </a:r>
            <a:endParaRPr lang="en-US" sz="2200" dirty="0">
              <a:cs typeface="Arial" panose="020B0604020202020204" pitchFamily="34" charset="0"/>
            </a:endParaRPr>
          </a:p>
          <a:p>
            <a:pPr marL="342900" indent="-342900">
              <a:spcAft>
                <a:spcPts val="0"/>
              </a:spcAft>
              <a:buFont typeface="Arial" panose="020B0604020202020204" pitchFamily="34" charset="0"/>
              <a:buChar char="•"/>
            </a:pPr>
            <a:r>
              <a:rPr lang="mk-MK" sz="2200" i="1" dirty="0">
                <a:cs typeface="Arial" panose="020B0604020202020204" pitchFamily="34" charset="0"/>
              </a:rPr>
              <a:t>Мета-податоци</a:t>
            </a:r>
            <a:endParaRPr lang="en-US" sz="2200" i="1" dirty="0">
              <a:cs typeface="Arial" panose="020B0604020202020204" pitchFamily="34" charset="0"/>
            </a:endParaRPr>
          </a:p>
          <a:p>
            <a:pPr marL="342900" indent="-342900">
              <a:spcAft>
                <a:spcPts val="0"/>
              </a:spcAft>
              <a:buFont typeface="Arial" panose="020B0604020202020204" pitchFamily="34" charset="0"/>
              <a:buChar char="•"/>
            </a:pPr>
            <a:r>
              <a:rPr lang="mk-MK" sz="2200" i="1" dirty="0">
                <a:cs typeface="Arial" panose="020B0604020202020204" pitchFamily="34" charset="0"/>
              </a:rPr>
              <a:t>Податоци во облак</a:t>
            </a:r>
            <a:endParaRPr lang="en-US" sz="2200" i="1" dirty="0">
              <a:cs typeface="Arial" panose="020B0604020202020204" pitchFamily="34" charset="0"/>
            </a:endParaRPr>
          </a:p>
        </p:txBody>
      </p:sp>
      <p:sp>
        <p:nvSpPr>
          <p:cNvPr id="6" name="Rectangle 5">
            <a:extLst>
              <a:ext uri="{FF2B5EF4-FFF2-40B4-BE49-F238E27FC236}">
                <a16:creationId xmlns:a16="http://schemas.microsoft.com/office/drawing/2014/main" id="{2AE8474D-B9FC-6748-820C-EB7B2D808B30}"/>
              </a:ext>
            </a:extLst>
          </p:cNvPr>
          <p:cNvSpPr/>
          <p:nvPr/>
        </p:nvSpPr>
        <p:spPr>
          <a:xfrm>
            <a:off x="5606970" y="993944"/>
            <a:ext cx="3244290" cy="1785104"/>
          </a:xfrm>
          <a:prstGeom prst="rect">
            <a:avLst/>
          </a:prstGeom>
        </p:spPr>
        <p:txBody>
          <a:bodyPr wrap="square">
            <a:spAutoFit/>
          </a:bodyPr>
          <a:lstStyle/>
          <a:p>
            <a:pPr marL="285750" indent="-285750">
              <a:spcAft>
                <a:spcPts val="0"/>
              </a:spcAft>
              <a:buFont typeface="Arial" panose="020B0604020202020204" pitchFamily="34" charset="0"/>
              <a:buChar char="•"/>
            </a:pPr>
            <a:r>
              <a:rPr lang="mk-MK" sz="2200" b="1" dirty="0">
                <a:cs typeface="Arial" panose="020B0604020202020204" pitchFamily="34" charset="0"/>
              </a:rPr>
              <a:t>Други дејствија и/или докази поврзани со извршување на </a:t>
            </a:r>
            <a:r>
              <a:rPr lang="mk-MK" sz="2200" b="1" dirty="0" err="1">
                <a:cs typeface="Arial" panose="020B0604020202020204" pitchFamily="34" charset="0"/>
              </a:rPr>
              <a:t>сајбер</a:t>
            </a:r>
            <a:r>
              <a:rPr lang="mk-MK" sz="2200" b="1" dirty="0">
                <a:cs typeface="Arial" panose="020B0604020202020204" pitchFamily="34" charset="0"/>
              </a:rPr>
              <a:t>-криминал</a:t>
            </a:r>
            <a:r>
              <a:rPr lang="en-US" sz="2200" b="1" dirty="0">
                <a:cs typeface="Arial" panose="020B0604020202020204" pitchFamily="34" charset="0"/>
              </a:rPr>
              <a:t>?</a:t>
            </a:r>
            <a:endParaRPr lang="en-US" sz="2200" b="1" dirty="0"/>
          </a:p>
        </p:txBody>
      </p:sp>
      <p:pic>
        <p:nvPicPr>
          <p:cNvPr id="9" name="Picture 2" descr="What is Data: Types of Data and How To Analyze Data">
            <a:hlinkClick r:id="rId4"/>
            <a:extLst>
              <a:ext uri="{FF2B5EF4-FFF2-40B4-BE49-F238E27FC236}">
                <a16:creationId xmlns:a16="http://schemas.microsoft.com/office/drawing/2014/main" id="{1A0C7CEA-7226-43DF-A072-B67C94019C2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8448" y="4389641"/>
            <a:ext cx="3504008" cy="1973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3868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ru-RU" sz="3200" b="1" dirty="0"/>
              <a:t>Вообичаени видови на</a:t>
            </a:r>
          </a:p>
          <a:p>
            <a:pPr algn="r">
              <a:lnSpc>
                <a:spcPct val="80000"/>
              </a:lnSpc>
            </a:pPr>
            <a:r>
              <a:rPr lang="ru-RU" sz="3200" b="1" dirty="0"/>
              <a:t>електронски докази во ЗПП</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1" y="1039323"/>
            <a:ext cx="5711597" cy="5509200"/>
          </a:xfrm>
          <a:prstGeom prst="rect">
            <a:avLst/>
          </a:prstGeom>
        </p:spPr>
        <p:txBody>
          <a:bodyPr wrap="square">
            <a:spAutoFit/>
          </a:bodyPr>
          <a:lstStyle/>
          <a:p>
            <a:pPr marL="342900" indent="-342900">
              <a:spcAft>
                <a:spcPts val="0"/>
              </a:spcAft>
              <a:buFont typeface="Wingdings" pitchFamily="2" charset="2"/>
              <a:buChar char="Ø"/>
            </a:pPr>
            <a:r>
              <a:rPr lang="mk-MK" sz="2200" b="1" dirty="0">
                <a:ea typeface="Times New Roman" panose="02020603050405020304" pitchFamily="18" charset="0"/>
                <a:cs typeface="Arial" panose="020B0604020202020204" pitchFamily="34" charset="0"/>
              </a:rPr>
              <a:t>Електронски докази со други зборови</a:t>
            </a:r>
            <a:r>
              <a:rPr lang="en-GB" sz="2200" dirty="0">
                <a:ea typeface="Verdana" panose="020B0604030504040204" pitchFamily="34" charset="0"/>
                <a:cs typeface="Arial" panose="020B0604020202020204" pitchFamily="34" charset="0"/>
              </a:rPr>
              <a:t>:</a:t>
            </a:r>
            <a:endParaRPr lang="en-GB" sz="2200" b="1"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mk-MK" sz="2200" b="1" dirty="0">
                <a:ea typeface="Verdana" panose="020B0604030504040204" pitchFamily="34" charset="0"/>
                <a:cs typeface="Arial" panose="020B0604020202020204" pitchFamily="34" charset="0"/>
              </a:rPr>
              <a:t>Информации за претплатници </a:t>
            </a:r>
            <a:r>
              <a:rPr lang="mk-MK" sz="2200" dirty="0">
                <a:ea typeface="Verdana" panose="020B0604030504040204" pitchFamily="34" charset="0"/>
                <a:cs typeface="Arial" panose="020B0604020202020204" pitchFamily="34" charset="0"/>
              </a:rPr>
              <a:t>– податоци за лицето кое ја поседува користената сметка/</a:t>
            </a:r>
            <a:r>
              <a:rPr lang="mk-MK" sz="2200" dirty="0" err="1">
                <a:ea typeface="Verdana" panose="020B0604030504040204" pitchFamily="34" charset="0"/>
                <a:cs typeface="Arial" panose="020B0604020202020204" pitchFamily="34" charset="0"/>
              </a:rPr>
              <a:t>акаунт</a:t>
            </a:r>
            <a:endParaRPr lang="en-GB" sz="2200"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mk-MK" sz="2200" b="1" dirty="0">
                <a:ea typeface="Verdana" panose="020B0604030504040204" pitchFamily="34" charset="0"/>
                <a:cs typeface="Arial" panose="020B0604020202020204" pitchFamily="34" charset="0"/>
              </a:rPr>
              <a:t>Податочен сообраќај </a:t>
            </a:r>
            <a:r>
              <a:rPr lang="en-GB" sz="2200" dirty="0">
                <a:ea typeface="Verdana" panose="020B0604030504040204" pitchFamily="34" charset="0"/>
                <a:cs typeface="Arial" panose="020B0604020202020204" pitchFamily="34" charset="0"/>
              </a:rPr>
              <a:t>– </a:t>
            </a:r>
            <a:r>
              <a:rPr lang="mk-MK" sz="2200" dirty="0">
                <a:ea typeface="Verdana" panose="020B0604030504040204" pitchFamily="34" charset="0"/>
                <a:cs typeface="Arial" panose="020B0604020202020204" pitchFamily="34" charset="0"/>
              </a:rPr>
              <a:t>детали и рутата за податоците</a:t>
            </a:r>
            <a:endParaRPr lang="en-GB" sz="2200"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mk-MK" sz="2200" b="1" dirty="0">
                <a:ea typeface="Verdana" panose="020B0604030504040204" pitchFamily="34" charset="0"/>
                <a:cs typeface="Arial" panose="020B0604020202020204" pitchFamily="34" charset="0"/>
              </a:rPr>
              <a:t>Содржински податоци </a:t>
            </a:r>
            <a:r>
              <a:rPr lang="en-GB" sz="2200" dirty="0">
                <a:ea typeface="Verdana" panose="020B0604030504040204" pitchFamily="34" charset="0"/>
                <a:cs typeface="Arial" panose="020B0604020202020204" pitchFamily="34" charset="0"/>
              </a:rPr>
              <a:t>– </a:t>
            </a:r>
            <a:r>
              <a:rPr lang="mk-MK" sz="2200" dirty="0">
                <a:ea typeface="Verdana" panose="020B0604030504040204" pitchFamily="34" charset="0"/>
                <a:cs typeface="Arial" panose="020B0604020202020204" pitchFamily="34" charset="0"/>
              </a:rPr>
              <a:t>што има во ковертот</a:t>
            </a:r>
          </a:p>
          <a:p>
            <a:pPr marL="342900" indent="-342900">
              <a:spcAft>
                <a:spcPts val="0"/>
              </a:spcAft>
              <a:buFont typeface="Wingdings" pitchFamily="2" charset="2"/>
              <a:buChar char="Ø"/>
            </a:pPr>
            <a:r>
              <a:rPr lang="mk-MK" sz="2200" b="1" dirty="0">
                <a:cs typeface="Arial" panose="020B0604020202020204" pitchFamily="34" charset="0"/>
              </a:rPr>
              <a:t>Други можни извори:</a:t>
            </a:r>
            <a:endParaRPr lang="en-GB" sz="2200" b="1" dirty="0">
              <a:cs typeface="Arial" panose="020B0604020202020204" pitchFamily="34" charset="0"/>
            </a:endParaRPr>
          </a:p>
          <a:p>
            <a:pPr marL="342900" indent="-342900">
              <a:spcAft>
                <a:spcPts val="0"/>
              </a:spcAft>
              <a:buFont typeface="Arial" panose="020B0604020202020204" pitchFamily="34" charset="0"/>
              <a:buChar char="•"/>
            </a:pPr>
            <a:r>
              <a:rPr lang="mk-MK" sz="2200" b="1" dirty="0">
                <a:ea typeface="Verdana" panose="020B0604030504040204" pitchFamily="34" charset="0"/>
                <a:cs typeface="Arial" panose="020B0604020202020204" pitchFamily="34" charset="0"/>
              </a:rPr>
              <a:t>Мета-податоци </a:t>
            </a:r>
            <a:r>
              <a:rPr lang="en-GB" sz="2200" dirty="0">
                <a:ea typeface="Verdana" panose="020B0604030504040204" pitchFamily="34" charset="0"/>
                <a:cs typeface="Arial" panose="020B0604020202020204" pitchFamily="34" charset="0"/>
              </a:rPr>
              <a:t>– </a:t>
            </a:r>
            <a:r>
              <a:rPr lang="mk-MK" sz="2200" dirty="0">
                <a:ea typeface="Verdana" panose="020B0604030504040204" pitchFamily="34" charset="0"/>
                <a:cs typeface="Arial" panose="020B0604020202020204" pitchFamily="34" charset="0"/>
              </a:rPr>
              <a:t>т.н. податоци за податоците или што пишува на ковертот</a:t>
            </a:r>
            <a:endParaRPr lang="en-GB" sz="2200"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mk-MK" sz="2200" b="1" dirty="0">
                <a:ea typeface="Verdana" panose="020B0604030504040204" pitchFamily="34" charset="0"/>
                <a:cs typeface="Arial" panose="020B0604020202020204" pitchFamily="34" charset="0"/>
              </a:rPr>
              <a:t>Податоци во облак </a:t>
            </a:r>
            <a:r>
              <a:rPr lang="en-GB" sz="2200" dirty="0">
                <a:ea typeface="Verdana" panose="020B0604030504040204" pitchFamily="34" charset="0"/>
                <a:cs typeface="Arial" panose="020B0604020202020204" pitchFamily="34" charset="0"/>
              </a:rPr>
              <a:t>– </a:t>
            </a:r>
            <a:r>
              <a:rPr lang="mk-MK" sz="2200" dirty="0">
                <a:ea typeface="Verdana" panose="020B0604030504040204" pitchFamily="34" charset="0"/>
                <a:cs typeface="Arial" panose="020B0604020202020204" pitchFamily="34" charset="0"/>
              </a:rPr>
              <a:t>податоци за содржината поделен во делови и складирана на повеќе локации</a:t>
            </a:r>
            <a:endParaRPr lang="en-GB" sz="2200" dirty="0">
              <a:ea typeface="Verdana" panose="020B060403050404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6A30170E-DD36-446A-A272-3C99F1AA7EC0}"/>
              </a:ext>
            </a:extLst>
          </p:cNvPr>
          <p:cNvPicPr>
            <a:picLocks noChangeAspect="1"/>
          </p:cNvPicPr>
          <p:nvPr/>
        </p:nvPicPr>
        <p:blipFill>
          <a:blip r:embed="rId4"/>
          <a:stretch>
            <a:fillRect/>
          </a:stretch>
        </p:blipFill>
        <p:spPr>
          <a:xfrm>
            <a:off x="5873085" y="3188130"/>
            <a:ext cx="3024337" cy="1636117"/>
          </a:xfrm>
          <a:prstGeom prst="rect">
            <a:avLst/>
          </a:prstGeom>
        </p:spPr>
      </p:pic>
    </p:spTree>
    <p:extLst>
      <p:ext uri="{BB962C8B-B14F-4D97-AF65-F5344CB8AC3E}">
        <p14:creationId xmlns:p14="http://schemas.microsoft.com/office/powerpoint/2010/main" val="707157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ru-RU" sz="3200" b="1" dirty="0"/>
              <a:t>Вообичаени видови на</a:t>
            </a:r>
          </a:p>
          <a:p>
            <a:pPr algn="r">
              <a:lnSpc>
                <a:spcPct val="80000"/>
              </a:lnSpc>
            </a:pPr>
            <a:r>
              <a:rPr lang="ru-RU" sz="3200" b="1" dirty="0"/>
              <a:t>електронски докази во ЗПП</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881460"/>
            <a:ext cx="4572000" cy="4801314"/>
          </a:xfrm>
          <a:prstGeom prst="rect">
            <a:avLst/>
          </a:prstGeom>
        </p:spPr>
        <p:txBody>
          <a:bodyPr>
            <a:spAutoFit/>
          </a:bodyPr>
          <a:lstStyle/>
          <a:p>
            <a:pPr marL="342900" indent="-342900">
              <a:buFont typeface="Arial" panose="020B0604020202020204" pitchFamily="34" charset="0"/>
              <a:buChar char="•"/>
            </a:pPr>
            <a:r>
              <a:rPr lang="mk-MK" b="1" dirty="0">
                <a:ea typeface="Times New Roman" panose="02020603050405020304" pitchFamily="18" charset="0"/>
                <a:cs typeface="Arial" panose="020B0604020202020204" pitchFamily="34" charset="0"/>
              </a:rPr>
              <a:t>содржински податоци </a:t>
            </a:r>
            <a:r>
              <a:rPr lang="en-GB" dirty="0">
                <a:ea typeface="Times New Roman" panose="02020603050405020304" pitchFamily="18" charset="0"/>
                <a:cs typeface="Arial" panose="020B0604020202020204" pitchFamily="34" charset="0"/>
              </a:rPr>
              <a:t>– </a:t>
            </a:r>
            <a:r>
              <a:rPr lang="mk-MK" i="1" dirty="0">
                <a:ea typeface="Times New Roman" panose="02020603050405020304" pitchFamily="18" charset="0"/>
                <a:cs typeface="Arial" panose="020B0604020202020204" pitchFamily="34" charset="0"/>
              </a:rPr>
              <a:t>податоци што ја покажуваат содржината на комуникацијата или недозволена содржина прикачена на комуникација</a:t>
            </a:r>
            <a:endParaRPr lang="en-GB" i="1" dirty="0">
              <a:ea typeface="Times New Roman" panose="02020603050405020304" pitchFamily="18" charset="0"/>
              <a:cs typeface="Arial" panose="020B0604020202020204" pitchFamily="34" charset="0"/>
            </a:endParaRPr>
          </a:p>
          <a:p>
            <a:endParaRPr lang="en-GB" i="1" dirty="0">
              <a:ea typeface="Times New Roman" panose="02020603050405020304" pitchFamily="18" charset="0"/>
              <a:cs typeface="Arial" panose="020B0604020202020204" pitchFamily="34" charset="0"/>
            </a:endParaRPr>
          </a:p>
          <a:p>
            <a:r>
              <a:rPr lang="mk-MK" b="1" dirty="0">
                <a:ea typeface="Times New Roman" panose="02020603050405020304" pitchFamily="18" charset="0"/>
                <a:cs typeface="Arial" panose="020B0604020202020204" pitchFamily="34" charset="0"/>
              </a:rPr>
              <a:t>Дополнително се користи за означување на специфичен вид на податоци</a:t>
            </a:r>
            <a:r>
              <a:rPr lang="en-GB" b="1" dirty="0">
                <a:ea typeface="Times New Roman" panose="02020603050405020304" pitchFamily="18" charset="0"/>
                <a:cs typeface="Arial" panose="020B0604020202020204" pitchFamily="34" charset="0"/>
              </a:rPr>
              <a:t>:</a:t>
            </a:r>
          </a:p>
          <a:p>
            <a:endParaRPr lang="en-GB" b="1" dirty="0">
              <a:ea typeface="Times New Roman" panose="02020603050405020304" pitchFamily="18" charset="0"/>
              <a:cs typeface="Arial" panose="020B0604020202020204" pitchFamily="34" charset="0"/>
            </a:endParaRPr>
          </a:p>
          <a:p>
            <a:pPr marL="342900" indent="-342900">
              <a:buFont typeface="Arial" panose="020B0604020202020204" pitchFamily="34" charset="0"/>
              <a:buChar char="•"/>
            </a:pPr>
            <a:r>
              <a:rPr lang="mk-MK" b="1" dirty="0">
                <a:ea typeface="Verdana" panose="020B0604030504040204" pitchFamily="34" charset="0"/>
                <a:cs typeface="Arial" panose="020B0604020202020204" pitchFamily="34" charset="0"/>
              </a:rPr>
              <a:t>податоци во облак </a:t>
            </a:r>
            <a:r>
              <a:rPr lang="en-GB" dirty="0">
                <a:ea typeface="Verdana" panose="020B0604030504040204" pitchFamily="34" charset="0"/>
                <a:cs typeface="Arial" panose="020B0604020202020204" pitchFamily="34" charset="0"/>
              </a:rPr>
              <a:t>– </a:t>
            </a:r>
            <a:r>
              <a:rPr lang="mk-MK" i="1" dirty="0">
                <a:ea typeface="Verdana" panose="020B0604030504040204" pitchFamily="34" charset="0"/>
                <a:cs typeface="Arial" panose="020B0604020202020204" pitchFamily="34" charset="0"/>
              </a:rPr>
              <a:t>податоци често зачувани како одделни пакети со помош на специјални програмски алгоритми на наменски сервери инсталирани во различни земји и преместени во согласност со оптоварувањето на програмата/системот</a:t>
            </a:r>
            <a:endParaRPr lang="en-GB" i="1"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1CAE5D1B-C7CD-DD44-B0C3-576B01C85806}"/>
              </a:ext>
            </a:extLst>
          </p:cNvPr>
          <p:cNvSpPr/>
          <p:nvPr/>
        </p:nvSpPr>
        <p:spPr>
          <a:xfrm>
            <a:off x="0" y="926192"/>
            <a:ext cx="4572000" cy="4801314"/>
          </a:xfrm>
          <a:prstGeom prst="rect">
            <a:avLst/>
          </a:prstGeom>
        </p:spPr>
        <p:txBody>
          <a:bodyPr>
            <a:spAutoFit/>
          </a:bodyPr>
          <a:lstStyle/>
          <a:p>
            <a:pPr marL="342900" indent="-342900">
              <a:spcAft>
                <a:spcPts val="0"/>
              </a:spcAft>
              <a:buFont typeface="Wingdings" pitchFamily="2" charset="2"/>
              <a:buChar char="Ø"/>
            </a:pPr>
            <a:r>
              <a:rPr lang="mk-MK" b="1" dirty="0">
                <a:ea typeface="Times New Roman" panose="02020603050405020304" pitchFamily="18" charset="0"/>
                <a:cs typeface="Arial" panose="020B0604020202020204" pitchFamily="34" charset="0"/>
              </a:rPr>
              <a:t>Електронските докази опфаќаат разни форми на компјутерски податоци</a:t>
            </a:r>
            <a:r>
              <a:rPr lang="en-GB"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dirty="0">
              <a:cs typeface="Arial" panose="020B0604020202020204" pitchFamily="34" charset="0"/>
            </a:endParaRPr>
          </a:p>
          <a:p>
            <a:pPr marL="342900" indent="-342900">
              <a:spcAft>
                <a:spcPts val="0"/>
              </a:spcAft>
              <a:buFont typeface="Arial" panose="020B0604020202020204" pitchFamily="34" charset="0"/>
              <a:buChar char="•"/>
            </a:pPr>
            <a:r>
              <a:rPr lang="mk-MK" b="1" dirty="0">
                <a:ea typeface="Times New Roman" panose="02020603050405020304" pitchFamily="18" charset="0"/>
                <a:cs typeface="Arial" panose="020B0604020202020204" pitchFamily="34" charset="0"/>
              </a:rPr>
              <a:t>информации за претплатници</a:t>
            </a:r>
            <a:r>
              <a:rPr lang="en-GB" dirty="0">
                <a:ea typeface="Times New Roman" panose="02020603050405020304" pitchFamily="18" charset="0"/>
                <a:cs typeface="Arial" panose="020B0604020202020204" pitchFamily="34" charset="0"/>
              </a:rPr>
              <a:t> – </a:t>
            </a:r>
            <a:r>
              <a:rPr lang="mk-MK" i="1" dirty="0">
                <a:ea typeface="Times New Roman" panose="02020603050405020304" pitchFamily="18" charset="0"/>
                <a:cs typeface="Arial" panose="020B0604020202020204" pitchFamily="34" charset="0"/>
              </a:rPr>
              <a:t>податоци што ги чува давател на услуги и содржат име, адреса и детали за контакт на лице, кое е претплатник за телекомуникациски услуги</a:t>
            </a:r>
            <a:endParaRPr lang="en-GB" i="1" dirty="0">
              <a:ea typeface="Times New Roman" panose="02020603050405020304" pitchFamily="18" charset="0"/>
              <a:cs typeface="Arial" panose="020B0604020202020204" pitchFamily="34" charset="0"/>
            </a:endParaRPr>
          </a:p>
          <a:p>
            <a:pPr>
              <a:spcAft>
                <a:spcPts val="0"/>
              </a:spcAft>
            </a:pPr>
            <a:endParaRPr lang="en-GB" i="1" dirty="0">
              <a:ea typeface="Times New Roman" panose="02020603050405020304" pitchFamily="18" charset="0"/>
              <a:cs typeface="Arial" panose="020B0604020202020204" pitchFamily="34" charset="0"/>
            </a:endParaRPr>
          </a:p>
          <a:p>
            <a:pPr marL="342900" indent="-342900">
              <a:spcAft>
                <a:spcPts val="0"/>
              </a:spcAft>
              <a:buFont typeface="Arial" panose="020B0604020202020204" pitchFamily="34" charset="0"/>
              <a:buChar char="•"/>
            </a:pPr>
            <a:r>
              <a:rPr lang="mk-MK" b="1" dirty="0">
                <a:ea typeface="Times New Roman" panose="02020603050405020304" pitchFamily="18" charset="0"/>
                <a:cs typeface="Arial" panose="020B0604020202020204" pitchFamily="34" charset="0"/>
              </a:rPr>
              <a:t>податочен сообраќај или податоци за преносот </a:t>
            </a:r>
            <a:r>
              <a:rPr lang="en-GB" dirty="0">
                <a:ea typeface="Times New Roman" panose="02020603050405020304" pitchFamily="18" charset="0"/>
                <a:cs typeface="Arial" panose="020B0604020202020204" pitchFamily="34" charset="0"/>
              </a:rPr>
              <a:t>– </a:t>
            </a:r>
            <a:r>
              <a:rPr lang="mk-MK" i="1" dirty="0">
                <a:ea typeface="Times New Roman" panose="02020603050405020304" pitchFamily="18" charset="0"/>
                <a:cs typeface="Arial" panose="020B0604020202020204" pitchFamily="34" charset="0"/>
              </a:rPr>
              <a:t>компјутеризирани податоци во врска со комуникација што ги покажуваат датумот, потеклото, рутата и дестинацијата на комуникацијата</a:t>
            </a:r>
            <a:endParaRPr lang="en-GB" i="1" dirty="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268386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ru-RU" sz="3200" b="1" dirty="0"/>
              <a:t>Вообичаени видови на</a:t>
            </a:r>
          </a:p>
          <a:p>
            <a:pPr algn="r">
              <a:lnSpc>
                <a:spcPct val="80000"/>
              </a:lnSpc>
            </a:pPr>
            <a:r>
              <a:rPr lang="ru-RU" sz="3200" b="1" dirty="0"/>
              <a:t>електронски докази во ЗПП</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1120348"/>
            <a:ext cx="4572000" cy="3139321"/>
          </a:xfrm>
          <a:prstGeom prst="rect">
            <a:avLst/>
          </a:prstGeom>
        </p:spPr>
        <p:txBody>
          <a:bodyPr>
            <a:spAutoFit/>
          </a:bodyPr>
          <a:lstStyle/>
          <a:p>
            <a:pPr marL="342900" indent="-342900">
              <a:buFont typeface="Arial" panose="020B0604020202020204" pitchFamily="34" charset="0"/>
              <a:buChar char="•"/>
            </a:pPr>
            <a:r>
              <a:rPr lang="mk-MK" sz="2200" b="1" dirty="0"/>
              <a:t>помалку чувствителни на приватност </a:t>
            </a:r>
            <a:r>
              <a:rPr lang="mk-MK" sz="2200" dirty="0"/>
              <a:t>од податочниот сообраќај и </a:t>
            </a:r>
            <a:r>
              <a:rPr lang="mk-MK" sz="2200" dirty="0" err="1"/>
              <a:t>содржинските</a:t>
            </a:r>
            <a:r>
              <a:rPr lang="mk-MK" sz="2200" dirty="0"/>
              <a:t> податоци</a:t>
            </a:r>
            <a:endParaRPr lang="en-US" sz="2200" dirty="0"/>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mk-MK" sz="2200" b="1" dirty="0"/>
              <a:t>обично чувани од </a:t>
            </a:r>
            <a:r>
              <a:rPr lang="mk-MK" sz="2200" dirty="0"/>
              <a:t>даватели на услуги во </a:t>
            </a:r>
            <a:r>
              <a:rPr lang="mk-MK" sz="2200" b="1" dirty="0"/>
              <a:t>приватниот сектор</a:t>
            </a:r>
            <a:r>
              <a:rPr lang="mk-MK" sz="2200" dirty="0"/>
              <a:t>, добиени преку налози за генерирање информации</a:t>
            </a:r>
            <a:endParaRPr lang="en-GB" sz="2200" dirty="0"/>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spcAft>
                <a:spcPts val="0"/>
              </a:spcAft>
              <a:buFont typeface="Wingdings" pitchFamily="2" charset="2"/>
              <a:buChar char="Ø"/>
            </a:pPr>
            <a:r>
              <a:rPr lang="mk-MK" sz="2200" b="1" dirty="0">
                <a:ea typeface="Times New Roman" panose="02020603050405020304" pitchFamily="18" charset="0"/>
                <a:cs typeface="Arial" panose="020B0604020202020204" pitchFamily="34" charset="0"/>
              </a:rPr>
              <a:t>Повеќе за информации за претплатници</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cs typeface="Arial" panose="020B0604020202020204" pitchFamily="34" charset="0"/>
            </a:endParaRPr>
          </a:p>
          <a:p>
            <a:pPr marL="342900" indent="-342900">
              <a:buFont typeface="Arial" panose="020B0604020202020204" pitchFamily="34" charset="0"/>
              <a:buChar char="•"/>
            </a:pPr>
            <a:r>
              <a:rPr lang="mk-MK" sz="2200" b="1" dirty="0"/>
              <a:t>информации во форма на компјутерски податоци</a:t>
            </a:r>
            <a:r>
              <a:rPr lang="mk-MK" sz="2200" dirty="0"/>
              <a:t>/која било друга форма што ја поседува давател на услуги во врска со претплатниците на нивните услуги (освен содржински и податочен сообраќај)</a:t>
            </a:r>
            <a:endParaRPr lang="en-US" sz="2200" dirty="0"/>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mk-MK" sz="2200" b="1" dirty="0"/>
              <a:t>најчесто барани информации </a:t>
            </a:r>
            <a:r>
              <a:rPr lang="mk-MK" sz="2200" dirty="0"/>
              <a:t>во кривични истраги</a:t>
            </a:r>
            <a:r>
              <a:rPr lang="en-US" sz="2200" b="1" dirty="0"/>
              <a:t> </a:t>
            </a:r>
            <a:r>
              <a:rPr lang="mk-MK" sz="2200" dirty="0"/>
              <a:t>и дописи со барање за заемна правна помош</a:t>
            </a:r>
            <a:endParaRPr lang="en-US" sz="2200" dirty="0"/>
          </a:p>
        </p:txBody>
      </p:sp>
      <p:pic>
        <p:nvPicPr>
          <p:cNvPr id="9" name="Picture 8" descr="A picture containing device&#10;&#10;Description automatically generated">
            <a:extLst>
              <a:ext uri="{FF2B5EF4-FFF2-40B4-BE49-F238E27FC236}">
                <a16:creationId xmlns:a16="http://schemas.microsoft.com/office/drawing/2014/main" id="{5E03EE9D-C303-4C85-9502-0B41916D6004}"/>
              </a:ext>
            </a:extLst>
          </p:cNvPr>
          <p:cNvPicPr>
            <a:picLocks noChangeAspect="1"/>
          </p:cNvPicPr>
          <p:nvPr/>
        </p:nvPicPr>
        <p:blipFill>
          <a:blip r:embed="rId4"/>
          <a:stretch>
            <a:fillRect/>
          </a:stretch>
        </p:blipFill>
        <p:spPr>
          <a:xfrm>
            <a:off x="5133318" y="4399762"/>
            <a:ext cx="3645322" cy="1822661"/>
          </a:xfrm>
          <a:prstGeom prst="rect">
            <a:avLst/>
          </a:prstGeom>
        </p:spPr>
      </p:pic>
    </p:spTree>
    <p:extLst>
      <p:ext uri="{BB962C8B-B14F-4D97-AF65-F5344CB8AC3E}">
        <p14:creationId xmlns:p14="http://schemas.microsoft.com/office/powerpoint/2010/main" val="1320741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ru-RU" sz="3200" b="1" dirty="0"/>
              <a:t>Вообичаени видови на</a:t>
            </a:r>
          </a:p>
          <a:p>
            <a:pPr algn="r">
              <a:lnSpc>
                <a:spcPct val="80000"/>
              </a:lnSpc>
            </a:pPr>
            <a:r>
              <a:rPr lang="ru-RU" sz="3200" b="1" dirty="0"/>
              <a:t>електронски докази во ЗПП</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878550"/>
            <a:ext cx="4572000" cy="5878532"/>
          </a:xfrm>
          <a:prstGeom prst="rect">
            <a:avLst/>
          </a:prstGeom>
        </p:spPr>
        <p:txBody>
          <a:bodyPr>
            <a:spAutoFit/>
          </a:bodyPr>
          <a:lstStyle/>
          <a:p>
            <a:pPr marL="342900" indent="-342900">
              <a:buFont typeface="Arial" panose="020B0604020202020204" pitchFamily="34" charset="0"/>
              <a:buChar char="•"/>
            </a:pPr>
            <a:r>
              <a:rPr lang="mk-MK" sz="2000" dirty="0"/>
              <a:t>а</a:t>
            </a:r>
            <a:r>
              <a:rPr lang="en-US" sz="2000" dirty="0"/>
              <a:t>.) </a:t>
            </a:r>
            <a:r>
              <a:rPr lang="mk-MK" sz="2000" b="1" dirty="0"/>
              <a:t>видот на </a:t>
            </a:r>
            <a:r>
              <a:rPr lang="mk-MK" sz="2000" dirty="0"/>
              <a:t>користената</a:t>
            </a:r>
            <a:r>
              <a:rPr lang="mk-MK" sz="2000" b="1" dirty="0"/>
              <a:t> комуникациска услуга</a:t>
            </a:r>
            <a:r>
              <a:rPr lang="mk-MK" sz="2000" dirty="0"/>
              <a:t>, преземените технички одредби и времетраењето на услугата</a:t>
            </a:r>
            <a:r>
              <a:rPr lang="en-US" sz="2000" dirty="0"/>
              <a:t>;</a:t>
            </a:r>
          </a:p>
          <a:p>
            <a:pPr marL="342900" indent="-342900">
              <a:buFont typeface="Arial" panose="020B0604020202020204" pitchFamily="34" charset="0"/>
              <a:buChar char="•"/>
            </a:pPr>
            <a:r>
              <a:rPr lang="mk-MK" sz="2000" dirty="0"/>
              <a:t>б</a:t>
            </a:r>
            <a:r>
              <a:rPr lang="en-US" sz="2000" dirty="0"/>
              <a:t>.) </a:t>
            </a:r>
            <a:r>
              <a:rPr lang="mk-MK" sz="2000" b="1" dirty="0"/>
              <a:t>идентитетот на претплатникот, поштенската или географската адреса, телефон и друг број за пристап, информациите за наплата и плаќање</a:t>
            </a:r>
            <a:r>
              <a:rPr lang="mk-MK" sz="2000" dirty="0"/>
              <a:t>, достапни врз основа на договорот или аранжманот за услуги</a:t>
            </a:r>
            <a:r>
              <a:rPr lang="en-US" sz="2000" dirty="0"/>
              <a:t>;</a:t>
            </a:r>
          </a:p>
          <a:p>
            <a:pPr marL="342900" indent="-342900">
              <a:buFont typeface="Arial" panose="020B0604020202020204" pitchFamily="34" charset="0"/>
              <a:buChar char="•"/>
            </a:pPr>
            <a:r>
              <a:rPr lang="mk-MK" sz="2000" dirty="0"/>
              <a:t>в</a:t>
            </a:r>
            <a:r>
              <a:rPr lang="en-US" sz="2000" dirty="0"/>
              <a:t>.) </a:t>
            </a:r>
            <a:r>
              <a:rPr lang="mk-MK" sz="2000" dirty="0"/>
              <a:t>какви било </a:t>
            </a:r>
            <a:r>
              <a:rPr lang="mk-MK" sz="2000" b="1" dirty="0"/>
              <a:t>други информации на местото на инсталирање на комуникациската опрема</a:t>
            </a:r>
            <a:r>
              <a:rPr lang="mk-MK" sz="2000" dirty="0"/>
              <a:t>, достапни врз основа на договорот или аранжманот за услуги</a:t>
            </a:r>
            <a:r>
              <a:rPr lang="en-US" sz="2000" dirty="0"/>
              <a:t>.</a:t>
            </a:r>
          </a:p>
          <a:p>
            <a:pPr marL="0" indent="0" eaLnBrk="1" hangingPunct="1">
              <a:lnSpc>
                <a:spcPct val="80000"/>
              </a:lnSpc>
              <a:buNone/>
            </a:pPr>
            <a:endParaRPr lang="en-GB" sz="2000" dirty="0"/>
          </a:p>
        </p:txBody>
      </p:sp>
      <p:sp>
        <p:nvSpPr>
          <p:cNvPr id="7" name="Rectangle 6">
            <a:extLst>
              <a:ext uri="{FF2B5EF4-FFF2-40B4-BE49-F238E27FC236}">
                <a16:creationId xmlns:a16="http://schemas.microsoft.com/office/drawing/2014/main" id="{1CAE5D1B-C7CD-DD44-B0C3-576B01C85806}"/>
              </a:ext>
            </a:extLst>
          </p:cNvPr>
          <p:cNvSpPr/>
          <p:nvPr/>
        </p:nvSpPr>
        <p:spPr>
          <a:xfrm>
            <a:off x="0" y="918306"/>
            <a:ext cx="4572000" cy="5632311"/>
          </a:xfrm>
          <a:prstGeom prst="rect">
            <a:avLst/>
          </a:prstGeom>
        </p:spPr>
        <p:txBody>
          <a:bodyPr>
            <a:spAutoFit/>
          </a:bodyPr>
          <a:lstStyle/>
          <a:p>
            <a:pPr marL="342900" indent="-342900">
              <a:spcAft>
                <a:spcPts val="0"/>
              </a:spcAft>
              <a:buFont typeface="Wingdings" pitchFamily="2" charset="2"/>
              <a:buChar char="Ø"/>
            </a:pPr>
            <a:r>
              <a:rPr lang="mk-MK" sz="2000" b="1" dirty="0">
                <a:ea typeface="Times New Roman" panose="02020603050405020304" pitchFamily="18" charset="0"/>
                <a:cs typeface="Arial" panose="020B0604020202020204" pitchFamily="34" charset="0"/>
              </a:rPr>
              <a:t>Повеќе за информации за претплатници</a:t>
            </a:r>
            <a:r>
              <a:rPr lang="en-GB" sz="20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000" dirty="0">
              <a:cs typeface="Arial" panose="020B0604020202020204" pitchFamily="34" charset="0"/>
            </a:endParaRPr>
          </a:p>
          <a:p>
            <a:pPr marL="342900" indent="-342900" algn="just">
              <a:buFont typeface="Wingdings" pitchFamily="2" charset="2"/>
              <a:buChar char="ü"/>
            </a:pPr>
            <a:r>
              <a:rPr lang="mk-MK" sz="2000" b="1" dirty="0"/>
              <a:t>Конвенција за </a:t>
            </a:r>
            <a:r>
              <a:rPr lang="mk-MK" sz="2000" b="1" dirty="0" err="1"/>
              <a:t>сајбер</a:t>
            </a:r>
            <a:r>
              <a:rPr lang="mk-MK" sz="2000" b="1" dirty="0"/>
              <a:t>-криминал </a:t>
            </a:r>
            <a:r>
              <a:rPr lang="en-US" sz="2000" b="1" dirty="0"/>
              <a:t>(ETS 185), </a:t>
            </a:r>
            <a:r>
              <a:rPr lang="mk-MK" sz="2000" b="1" dirty="0"/>
              <a:t>член</a:t>
            </a:r>
            <a:r>
              <a:rPr lang="en-US" sz="2000" b="1" dirty="0"/>
              <a:t> 18, </a:t>
            </a:r>
            <a:r>
              <a:rPr lang="mk-MK" sz="2000" b="1" dirty="0"/>
              <a:t>став</a:t>
            </a:r>
            <a:r>
              <a:rPr lang="en-US" sz="2000" b="1" dirty="0"/>
              <a:t> 3</a:t>
            </a:r>
            <a:r>
              <a:rPr lang="en-US" sz="2000" dirty="0"/>
              <a:t>:</a:t>
            </a:r>
          </a:p>
          <a:p>
            <a:pPr marL="342900" indent="-342900" algn="just">
              <a:buFont typeface="Arial" panose="020B0604020202020204" pitchFamily="34" charset="0"/>
              <a:buChar char="•"/>
            </a:pPr>
            <a:r>
              <a:rPr lang="mk-MK" sz="2000" dirty="0"/>
              <a:t>За целите на овој член, поимот „информации за претплатници“ значи секоја информација содржана во форма на </a:t>
            </a:r>
            <a:r>
              <a:rPr lang="mk-MK" sz="2000" b="1" dirty="0"/>
              <a:t>компјутерски податоци</a:t>
            </a:r>
            <a:r>
              <a:rPr lang="mk-MK" sz="2000" dirty="0"/>
              <a:t> или </a:t>
            </a:r>
            <a:r>
              <a:rPr lang="mk-MK" sz="2000" b="1" dirty="0"/>
              <a:t>која било друга форма</a:t>
            </a:r>
            <a:r>
              <a:rPr lang="mk-MK" sz="2000" dirty="0"/>
              <a:t> што ја чува давател на услуги, а се однесува на претплатници на нивните услуги, </a:t>
            </a:r>
            <a:r>
              <a:rPr lang="mk-MK" sz="2000" b="1" dirty="0"/>
              <a:t>освен податочен сообраќај или содржински податоци</a:t>
            </a:r>
            <a:r>
              <a:rPr lang="mk-MK" sz="2000" dirty="0"/>
              <a:t> и со кои може да се утврди:</a:t>
            </a:r>
            <a:endParaRPr lang="en-US" sz="2000" dirty="0"/>
          </a:p>
          <a:p>
            <a:pPr marL="0" indent="0" algn="just">
              <a:buNone/>
            </a:pPr>
            <a:endParaRPr lang="en-US" sz="2000" dirty="0"/>
          </a:p>
        </p:txBody>
      </p:sp>
    </p:spTree>
    <p:extLst>
      <p:ext uri="{BB962C8B-B14F-4D97-AF65-F5344CB8AC3E}">
        <p14:creationId xmlns:p14="http://schemas.microsoft.com/office/powerpoint/2010/main" val="40404516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19458</TotalTime>
  <Words>4720</Words>
  <Application>Microsoft Office PowerPoint</Application>
  <PresentationFormat>On-screen Show (4:3)</PresentationFormat>
  <Paragraphs>501</Paragraphs>
  <Slides>36</Slides>
  <Notes>30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Arial</vt:lpstr>
      <vt:lpstr>Arial Narrow</vt:lpstr>
      <vt:lpstr>Calibri</vt:lpstr>
      <vt:lpstr>Segoe 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apetrovmk@outlook.com</cp:lastModifiedBy>
  <cp:revision>442</cp:revision>
  <dcterms:created xsi:type="dcterms:W3CDTF">2012-01-25T15:22:10Z</dcterms:created>
  <dcterms:modified xsi:type="dcterms:W3CDTF">2021-06-29T23:54:10Z</dcterms:modified>
</cp:coreProperties>
</file>